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7" r:id="rId2"/>
    <p:sldId id="278" r:id="rId3"/>
    <p:sldId id="279" r:id="rId4"/>
    <p:sldId id="283" r:id="rId5"/>
    <p:sldId id="292" r:id="rId6"/>
    <p:sldId id="284" r:id="rId7"/>
    <p:sldId id="280" r:id="rId8"/>
    <p:sldId id="281" r:id="rId9"/>
    <p:sldId id="285" r:id="rId10"/>
    <p:sldId id="293" r:id="rId11"/>
    <p:sldId id="287" r:id="rId12"/>
    <p:sldId id="282" r:id="rId13"/>
    <p:sldId id="286" r:id="rId14"/>
    <p:sldId id="288" r:id="rId15"/>
    <p:sldId id="289" r:id="rId16"/>
    <p:sldId id="290" r:id="rId17"/>
    <p:sldId id="291" r:id="rId1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C52CC5-354D-9199-C2D9-E3FD34FB67CA}" name="Emmanuel Malagon Bolaños" initials="EMB" userId="a3c6af13d9df29b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222222"/>
    <a:srgbClr val="CE081B"/>
    <a:srgbClr val="9AB6F5"/>
    <a:srgbClr val="D8BEEC"/>
    <a:srgbClr val="DFC9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D9B8E-1EE0-442F-815C-F70648833E4B}" v="55" dt="2022-05-19T02:11:39.748"/>
    <p1510:client id="{61D7407A-1AAD-49D4-ACA9-7B049AC20F47}" v="63" dt="2022-05-19T18:04:07.81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54" autoAdjust="0"/>
    <p:restoredTop sz="94660"/>
  </p:normalViewPr>
  <p:slideViewPr>
    <p:cSldViewPr snapToGrid="0">
      <p:cViewPr varScale="1">
        <p:scale>
          <a:sx n="145" d="100"/>
          <a:sy n="145" d="100"/>
        </p:scale>
        <p:origin x="6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DAE05-75E5-474D-9305-25AF50D6477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B07300E-8818-438F-A82F-6052D11058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A6178F5-C004-46CD-B6D3-1631D6D3AA71}"/>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5" name="Marcador de pie de página 4">
            <a:extLst>
              <a:ext uri="{FF2B5EF4-FFF2-40B4-BE49-F238E27FC236}">
                <a16:creationId xmlns:a16="http://schemas.microsoft.com/office/drawing/2014/main" id="{BB4102FC-3F33-4E70-A288-10B7BE5E359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18061C0-11F5-4551-9465-A2FB63961A32}"/>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2616845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5685B-DBE8-4568-AA71-09C1C924CD7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E86B535-AED7-47A9-99ED-B62F3076914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BD7EEDE-1FF4-4A2C-BA8D-656E7522CB45}"/>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5" name="Marcador de pie de página 4">
            <a:extLst>
              <a:ext uri="{FF2B5EF4-FFF2-40B4-BE49-F238E27FC236}">
                <a16:creationId xmlns:a16="http://schemas.microsoft.com/office/drawing/2014/main" id="{AB1B5124-2836-4C6F-829E-1E20BE543BD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5AA188-B65E-4FC9-A43F-7C19B42D75F0}"/>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218932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A804CE8-2601-4842-94BC-D77D302FEE0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5329E499-FD24-4C0C-9672-FA6F3E45A3C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A6510F9-531B-4E50-8B17-C0B490CF0ABA}"/>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5" name="Marcador de pie de página 4">
            <a:extLst>
              <a:ext uri="{FF2B5EF4-FFF2-40B4-BE49-F238E27FC236}">
                <a16:creationId xmlns:a16="http://schemas.microsoft.com/office/drawing/2014/main" id="{714DC7F3-4B59-4DC7-B83C-41EA846E21E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4481FDC-547A-4009-B221-0714F2C985E6}"/>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392079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BAEFF-DBE1-425D-93A9-AE8DA979FBE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1F3E79E-9C6E-4118-B746-44D0C1C9E6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88B853C-BCC0-453B-B113-CF21A881B4D8}"/>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5" name="Marcador de pie de página 4">
            <a:extLst>
              <a:ext uri="{FF2B5EF4-FFF2-40B4-BE49-F238E27FC236}">
                <a16:creationId xmlns:a16="http://schemas.microsoft.com/office/drawing/2014/main" id="{8BB48968-F447-406F-ACB9-00D206B1E2D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EC2D5E1-295B-4FD9-ACE2-A774A75A8ED6}"/>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323358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17B4B-86DE-4534-8620-277DDA16540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8770267-2FB5-43C4-9DD6-1AC31FD80A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EE45D2-0707-4B42-9A98-6B48726D968A}"/>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5" name="Marcador de pie de página 4">
            <a:extLst>
              <a:ext uri="{FF2B5EF4-FFF2-40B4-BE49-F238E27FC236}">
                <a16:creationId xmlns:a16="http://schemas.microsoft.com/office/drawing/2014/main" id="{2D04AAD2-1A54-4ABC-91DD-D2923FCF7C5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71D87F8-23FB-49C7-B363-2AFB169A118E}"/>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307364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986AEF-0127-4E12-AAAF-8347744DF71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F2CE08-8273-4C08-A3CB-8EBFEFE7F2F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75A5030-88EA-4DE5-AEA6-7B516C56E27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D8120A8-3D43-4706-B2A0-E395116A0347}"/>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6" name="Marcador de pie de página 5">
            <a:extLst>
              <a:ext uri="{FF2B5EF4-FFF2-40B4-BE49-F238E27FC236}">
                <a16:creationId xmlns:a16="http://schemas.microsoft.com/office/drawing/2014/main" id="{66A06FA8-23DD-4B69-8DC2-3C577216523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32969F-872E-4B3E-BC76-84832B66388A}"/>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2673746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AC5C8-EAE4-49C4-8053-406832DAB59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56C7999-0E4F-4012-9570-E37D0D396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A0CDC0B-E01D-449E-B266-82695E17801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5925D6A-A51A-4C7C-87A1-F77464478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DBF7057-6C13-4FB9-B1CB-4C1810E69D5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77EE6C19-27D7-434C-A542-C65E1D949A6E}"/>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8" name="Marcador de pie de página 7">
            <a:extLst>
              <a:ext uri="{FF2B5EF4-FFF2-40B4-BE49-F238E27FC236}">
                <a16:creationId xmlns:a16="http://schemas.microsoft.com/office/drawing/2014/main" id="{545441EE-AD3D-493D-A07C-FDAD52063CA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03A49C6-E5E6-4F43-939C-A77BCC6479EE}"/>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109376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E0D09-04F8-4E71-9827-E776D98DF16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04B6F00-A88B-4A07-86D4-DB8B7E3B4232}"/>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4" name="Marcador de pie de página 3">
            <a:extLst>
              <a:ext uri="{FF2B5EF4-FFF2-40B4-BE49-F238E27FC236}">
                <a16:creationId xmlns:a16="http://schemas.microsoft.com/office/drawing/2014/main" id="{1B88A8CF-2A8E-4F34-BE58-7EE8E4EC725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4D04B76-37AA-41D6-8BAB-96515F22CD12}"/>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363035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5F50362-4BEE-42AA-BE99-44969D549F04}"/>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3" name="Marcador de pie de página 2">
            <a:extLst>
              <a:ext uri="{FF2B5EF4-FFF2-40B4-BE49-F238E27FC236}">
                <a16:creationId xmlns:a16="http://schemas.microsoft.com/office/drawing/2014/main" id="{71F57D56-10FD-40AE-89AB-3C3FFD4CC2B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109AE712-79A9-4FCF-82AE-57D40F3FDF29}"/>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324071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027D25-F9CF-4031-A28A-C4F1678A16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5BB33FA-3491-4C81-8804-BA7C9509B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59717B2-0615-447A-9573-719B6BB80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EF5695E-3C20-40CE-BB90-C3AA3C6CB808}"/>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6" name="Marcador de pie de página 5">
            <a:extLst>
              <a:ext uri="{FF2B5EF4-FFF2-40B4-BE49-F238E27FC236}">
                <a16:creationId xmlns:a16="http://schemas.microsoft.com/office/drawing/2014/main" id="{BACD0A36-696F-401D-93E3-1DB252C12E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9621E79-6C92-4C41-B641-2B738462977F}"/>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420557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C83F9-AA06-4B1F-BE32-CBD6DA50C54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B096868-295B-4386-B6C7-7242A2706D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784238D-ACD1-4673-98C1-587556A0D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E0BBF2D-1583-41C9-AF74-A1808A012FA8}"/>
              </a:ext>
            </a:extLst>
          </p:cNvPr>
          <p:cNvSpPr>
            <a:spLocks noGrp="1"/>
          </p:cNvSpPr>
          <p:nvPr>
            <p:ph type="dt" sz="half" idx="10"/>
          </p:nvPr>
        </p:nvSpPr>
        <p:spPr/>
        <p:txBody>
          <a:bodyPr/>
          <a:lstStyle/>
          <a:p>
            <a:fld id="{DEFE40FC-5DCB-48C9-A3C4-169D9404332B}" type="datetimeFigureOut">
              <a:rPr lang="es-MX" smtClean="0"/>
              <a:t>21/05/22</a:t>
            </a:fld>
            <a:endParaRPr lang="es-MX"/>
          </a:p>
        </p:txBody>
      </p:sp>
      <p:sp>
        <p:nvSpPr>
          <p:cNvPr id="6" name="Marcador de pie de página 5">
            <a:extLst>
              <a:ext uri="{FF2B5EF4-FFF2-40B4-BE49-F238E27FC236}">
                <a16:creationId xmlns:a16="http://schemas.microsoft.com/office/drawing/2014/main" id="{6A987190-7617-4F5A-AD26-80BAE654BFF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E49CAED-4249-4F73-ABA2-D60CB9E34AD8}"/>
              </a:ext>
            </a:extLst>
          </p:cNvPr>
          <p:cNvSpPr>
            <a:spLocks noGrp="1"/>
          </p:cNvSpPr>
          <p:nvPr>
            <p:ph type="sldNum" sz="quarter" idx="12"/>
          </p:nvPr>
        </p:nvSpPr>
        <p:spPr/>
        <p:txBody>
          <a:bodyPr/>
          <a:lstStyle/>
          <a:p>
            <a:fld id="{C2ABCF7D-3B73-4568-8332-C3A29BF21BD4}" type="slidenum">
              <a:rPr lang="es-MX" smtClean="0"/>
              <a:t>‹#›</a:t>
            </a:fld>
            <a:endParaRPr lang="es-MX"/>
          </a:p>
        </p:txBody>
      </p:sp>
    </p:spTree>
    <p:extLst>
      <p:ext uri="{BB962C8B-B14F-4D97-AF65-F5344CB8AC3E}">
        <p14:creationId xmlns:p14="http://schemas.microsoft.com/office/powerpoint/2010/main" val="20713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59A8944-3FA8-4FAC-A7B3-28444EC81A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4C8A5B6-4690-43A6-B681-D8CE8AB55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4CDF826-B396-4AC6-8DA6-90A62881E1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E40FC-5DCB-48C9-A3C4-169D9404332B}" type="datetimeFigureOut">
              <a:rPr lang="es-MX" smtClean="0"/>
              <a:t>21/05/22</a:t>
            </a:fld>
            <a:endParaRPr lang="es-MX"/>
          </a:p>
        </p:txBody>
      </p:sp>
      <p:sp>
        <p:nvSpPr>
          <p:cNvPr id="5" name="Marcador de pie de página 4">
            <a:extLst>
              <a:ext uri="{FF2B5EF4-FFF2-40B4-BE49-F238E27FC236}">
                <a16:creationId xmlns:a16="http://schemas.microsoft.com/office/drawing/2014/main" id="{DFEC7BC5-48CE-49ED-835F-4825C239E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C1A3F7F8-7429-44EC-AEEA-A48DAFE3A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BCF7D-3B73-4568-8332-C3A29BF21BD4}" type="slidenum">
              <a:rPr lang="es-MX" smtClean="0"/>
              <a:t>‹#›</a:t>
            </a:fld>
            <a:endParaRPr lang="es-MX"/>
          </a:p>
        </p:txBody>
      </p:sp>
    </p:spTree>
    <p:extLst>
      <p:ext uri="{BB962C8B-B14F-4D97-AF65-F5344CB8AC3E}">
        <p14:creationId xmlns:p14="http://schemas.microsoft.com/office/powerpoint/2010/main" val="2964590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3.svg"/><Relationship Id="rId21" Type="http://schemas.openxmlformats.org/officeDocument/2006/relationships/image" Target="../media/image39.svg"/><Relationship Id="rId7" Type="http://schemas.openxmlformats.org/officeDocument/2006/relationships/image" Target="../media/image7.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24" Type="http://schemas.openxmlformats.org/officeDocument/2006/relationships/image" Target="../media/image42.png"/><Relationship Id="rId5" Type="http://schemas.openxmlformats.org/officeDocument/2006/relationships/image" Target="../media/image5.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4.png"/><Relationship Id="rId19" Type="http://schemas.openxmlformats.org/officeDocument/2006/relationships/image" Target="../media/image37.svg"/><Relationship Id="rId4" Type="http://schemas.openxmlformats.org/officeDocument/2006/relationships/image" Target="../media/image4.png"/><Relationship Id="rId9" Type="http://schemas.openxmlformats.org/officeDocument/2006/relationships/image" Target="../media/image23.sv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7.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9.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1.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2.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4.png"/><Relationship Id="rId3" Type="http://schemas.openxmlformats.org/officeDocument/2006/relationships/image" Target="../media/image55.svg"/><Relationship Id="rId7" Type="http://schemas.openxmlformats.org/officeDocument/2006/relationships/image" Target="../media/image7.svg"/><Relationship Id="rId12" Type="http://schemas.openxmlformats.org/officeDocument/2006/relationships/image" Target="../media/image63.png"/><Relationship Id="rId2" Type="http://schemas.openxmlformats.org/officeDocument/2006/relationships/image" Target="../media/image54.png"/><Relationship Id="rId16" Type="http://schemas.openxmlformats.org/officeDocument/2006/relationships/image" Target="../media/image67.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5" Type="http://schemas.openxmlformats.org/officeDocument/2006/relationships/image" Target="../media/image66.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9.png"/><Relationship Id="rId3" Type="http://schemas.openxmlformats.org/officeDocument/2006/relationships/image" Target="../media/image3.svg"/><Relationship Id="rId7" Type="http://schemas.openxmlformats.org/officeDocument/2006/relationships/image" Target="../media/image27.svg"/><Relationship Id="rId12"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3.svg"/><Relationship Id="rId21" Type="http://schemas.openxmlformats.org/officeDocument/2006/relationships/image" Target="../media/image39.svg"/><Relationship Id="rId7" Type="http://schemas.openxmlformats.org/officeDocument/2006/relationships/image" Target="../media/image7.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24" Type="http://schemas.openxmlformats.org/officeDocument/2006/relationships/image" Target="../media/image42.png"/><Relationship Id="rId5" Type="http://schemas.openxmlformats.org/officeDocument/2006/relationships/image" Target="../media/image5.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4.png"/><Relationship Id="rId19" Type="http://schemas.openxmlformats.org/officeDocument/2006/relationships/image" Target="../media/image37.svg"/><Relationship Id="rId4" Type="http://schemas.openxmlformats.org/officeDocument/2006/relationships/image" Target="../media/image4.png"/><Relationship Id="rId9" Type="http://schemas.openxmlformats.org/officeDocument/2006/relationships/image" Target="../media/image23.svg"/><Relationship Id="rId14" Type="http://schemas.openxmlformats.org/officeDocument/2006/relationships/image" Target="../media/image32.png"/><Relationship Id="rId22"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5.png"/><Relationship Id="rId3" Type="http://schemas.openxmlformats.org/officeDocument/2006/relationships/image" Target="../media/image3.svg"/><Relationship Id="rId7" Type="http://schemas.openxmlformats.org/officeDocument/2006/relationships/image" Target="../media/image27.svg"/><Relationship Id="rId12"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7.png"/><Relationship Id="rId3" Type="http://schemas.openxmlformats.org/officeDocument/2006/relationships/image" Target="../media/image3.svg"/><Relationship Id="rId7" Type="http://schemas.openxmlformats.org/officeDocument/2006/relationships/image" Target="../media/image27.svg"/><Relationship Id="rId12"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5.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2.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0.svg"/><Relationship Id="rId10" Type="http://schemas.openxmlformats.org/officeDocument/2006/relationships/image" Target="../media/image24.png"/><Relationship Id="rId4" Type="http://schemas.openxmlformats.org/officeDocument/2006/relationships/image" Target="../media/image49.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5.svg"/><Relationship Id="rId5" Type="http://schemas.openxmlformats.org/officeDocument/2006/relationships/image" Target="../media/image50.svg"/><Relationship Id="rId10" Type="http://schemas.openxmlformats.org/officeDocument/2006/relationships/image" Target="../media/image24.png"/><Relationship Id="rId4" Type="http://schemas.openxmlformats.org/officeDocument/2006/relationships/image" Target="../media/image49.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BC4CCC3-0909-9E2C-2189-11C0E87B8513}"/>
              </a:ext>
            </a:extLst>
          </p:cNvPr>
          <p:cNvSpPr/>
          <p:nvPr/>
        </p:nvSpPr>
        <p:spPr>
          <a:xfrm>
            <a:off x="0" y="0"/>
            <a:ext cx="4998098"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a:extLst>
              <a:ext uri="{FF2B5EF4-FFF2-40B4-BE49-F238E27FC236}">
                <a16:creationId xmlns:a16="http://schemas.microsoft.com/office/drawing/2014/main" id="{2549D28D-6F9B-4B76-AEBA-807D3B8A0F00}"/>
              </a:ext>
            </a:extLst>
          </p:cNvPr>
          <p:cNvSpPr txBox="1"/>
          <p:nvPr/>
        </p:nvSpPr>
        <p:spPr>
          <a:xfrm>
            <a:off x="102637" y="694632"/>
            <a:ext cx="4792825" cy="3447098"/>
          </a:xfrm>
          <a:prstGeom prst="rect">
            <a:avLst/>
          </a:prstGeom>
          <a:noFill/>
        </p:spPr>
        <p:txBody>
          <a:bodyPr wrap="square" rtlCol="0">
            <a:spAutoFit/>
          </a:bodyPr>
          <a:lstStyle/>
          <a:p>
            <a:r>
              <a:rPr lang="es-MX" sz="2000" b="1" dirty="0">
                <a:solidFill>
                  <a:schemeClr val="bg1"/>
                </a:solidFill>
                <a:latin typeface="Posterama" panose="020B0504020200020000" pitchFamily="34" charset="0"/>
                <a:cs typeface="Posterama" panose="020B0504020200020000" pitchFamily="34" charset="0"/>
              </a:rPr>
              <a:t>Proyecto Final de Grandes Datos</a:t>
            </a:r>
          </a:p>
          <a:p>
            <a:endParaRPr lang="es-MX" sz="6600" b="1" dirty="0">
              <a:solidFill>
                <a:schemeClr val="bg1"/>
              </a:solidFill>
              <a:latin typeface="Posterama" panose="020B0504020200020000" pitchFamily="34" charset="0"/>
              <a:cs typeface="Posterama" panose="020B0504020200020000" pitchFamily="34" charset="0"/>
            </a:endParaRPr>
          </a:p>
          <a:p>
            <a:r>
              <a:rPr lang="es-MX" sz="6600" b="1" dirty="0">
                <a:solidFill>
                  <a:schemeClr val="bg1"/>
                </a:solidFill>
                <a:latin typeface="Posterama" panose="020B0504020200020000" pitchFamily="34" charset="0"/>
                <a:cs typeface="Posterama" panose="020B0504020200020000" pitchFamily="34" charset="0"/>
              </a:rPr>
              <a:t>Consumo de Agua</a:t>
            </a:r>
          </a:p>
        </p:txBody>
      </p:sp>
      <p:sp>
        <p:nvSpPr>
          <p:cNvPr id="27" name="CuadroTexto 26">
            <a:extLst>
              <a:ext uri="{FF2B5EF4-FFF2-40B4-BE49-F238E27FC236}">
                <a16:creationId xmlns:a16="http://schemas.microsoft.com/office/drawing/2014/main" id="{A8ED83D9-1451-40CF-A7AE-206242567D1C}"/>
              </a:ext>
            </a:extLst>
          </p:cNvPr>
          <p:cNvSpPr txBox="1"/>
          <p:nvPr/>
        </p:nvSpPr>
        <p:spPr>
          <a:xfrm>
            <a:off x="102637" y="5430869"/>
            <a:ext cx="3928188" cy="1107996"/>
          </a:xfrm>
          <a:prstGeom prst="rect">
            <a:avLst/>
          </a:prstGeom>
          <a:noFill/>
        </p:spPr>
        <p:txBody>
          <a:bodyPr wrap="square" rtlCol="0">
            <a:spAutoFit/>
          </a:bodyPr>
          <a:lstStyle/>
          <a:p>
            <a:r>
              <a:rPr lang="en-US" sz="1100" dirty="0" err="1">
                <a:solidFill>
                  <a:schemeClr val="bg1"/>
                </a:solidFill>
                <a:latin typeface="Avenir Next LT Pro" panose="020B0504020202020204" pitchFamily="34" charset="0"/>
              </a:rPr>
              <a:t>Equipo</a:t>
            </a:r>
            <a:r>
              <a:rPr lang="en-US" sz="1100" dirty="0">
                <a:solidFill>
                  <a:schemeClr val="bg1"/>
                </a:solidFill>
                <a:latin typeface="Avenir Next LT Pro" panose="020B0504020202020204" pitchFamily="34" charset="0"/>
              </a:rPr>
              <a:t>:</a:t>
            </a:r>
          </a:p>
          <a:p>
            <a:endParaRPr lang="en-US" sz="1100" dirty="0">
              <a:solidFill>
                <a:schemeClr val="bg1"/>
              </a:solidFill>
              <a:latin typeface="Avenir Next LT Pro" panose="020B0504020202020204" pitchFamily="34" charset="0"/>
            </a:endParaRPr>
          </a:p>
          <a:p>
            <a:r>
              <a:rPr lang="en-US" sz="1100" dirty="0">
                <a:solidFill>
                  <a:schemeClr val="bg1"/>
                </a:solidFill>
                <a:latin typeface="Avenir Next LT Pro" panose="020B0504020202020204" pitchFamily="34" charset="0"/>
              </a:rPr>
              <a:t>Ivan Roberto Rojas González</a:t>
            </a:r>
          </a:p>
          <a:p>
            <a:r>
              <a:rPr lang="en-US" sz="1100" dirty="0">
                <a:solidFill>
                  <a:schemeClr val="bg1"/>
                </a:solidFill>
                <a:latin typeface="Avenir Next LT Pro" panose="020B0504020202020204" pitchFamily="34" charset="0"/>
              </a:rPr>
              <a:t>Santiago de la Cruz </a:t>
            </a:r>
            <a:r>
              <a:rPr lang="en-US" sz="1100" dirty="0" err="1">
                <a:solidFill>
                  <a:schemeClr val="bg1"/>
                </a:solidFill>
                <a:latin typeface="Avenir Next LT Pro" panose="020B0504020202020204" pitchFamily="34" charset="0"/>
              </a:rPr>
              <a:t>Cruz</a:t>
            </a:r>
            <a:endParaRPr lang="en-US" sz="1100" dirty="0">
              <a:solidFill>
                <a:schemeClr val="bg1"/>
              </a:solidFill>
              <a:latin typeface="Avenir Next LT Pro" panose="020B0504020202020204" pitchFamily="34" charset="0"/>
            </a:endParaRPr>
          </a:p>
          <a:p>
            <a:r>
              <a:rPr lang="en-US" sz="1100" dirty="0">
                <a:solidFill>
                  <a:schemeClr val="bg1"/>
                </a:solidFill>
                <a:latin typeface="Avenir Next LT Pro" panose="020B0504020202020204" pitchFamily="34" charset="0"/>
              </a:rPr>
              <a:t>Emmanuel </a:t>
            </a:r>
            <a:r>
              <a:rPr lang="en-US" sz="1100" dirty="0" err="1">
                <a:solidFill>
                  <a:schemeClr val="bg1"/>
                </a:solidFill>
                <a:latin typeface="Avenir Next LT Pro" panose="020B0504020202020204" pitchFamily="34" charset="0"/>
              </a:rPr>
              <a:t>Malagón</a:t>
            </a:r>
            <a:r>
              <a:rPr lang="en-US" sz="1100" dirty="0">
                <a:solidFill>
                  <a:schemeClr val="bg1"/>
                </a:solidFill>
                <a:latin typeface="Avenir Next LT Pro" panose="020B0504020202020204" pitchFamily="34" charset="0"/>
              </a:rPr>
              <a:t> Bolaños</a:t>
            </a:r>
          </a:p>
          <a:p>
            <a:r>
              <a:rPr lang="en-US" sz="1100" dirty="0">
                <a:solidFill>
                  <a:schemeClr val="bg1"/>
                </a:solidFill>
                <a:latin typeface="Avenir Next LT Pro" panose="020B0504020202020204" pitchFamily="34" charset="0"/>
              </a:rPr>
              <a:t>Andrés Alejandro Rubio </a:t>
            </a:r>
            <a:r>
              <a:rPr lang="en-US" sz="1100" dirty="0" err="1">
                <a:solidFill>
                  <a:schemeClr val="bg1"/>
                </a:solidFill>
                <a:latin typeface="Avenir Next LT Pro" panose="020B0504020202020204" pitchFamily="34" charset="0"/>
              </a:rPr>
              <a:t>Nájera</a:t>
            </a:r>
            <a:endParaRPr lang="en-US" sz="1100" dirty="0">
              <a:solidFill>
                <a:schemeClr val="bg1"/>
              </a:solidFill>
              <a:latin typeface="Avenir Next LT Pro" panose="020B0504020202020204" pitchFamily="34" charset="0"/>
            </a:endParaRPr>
          </a:p>
        </p:txBody>
      </p:sp>
      <p:pic>
        <p:nvPicPr>
          <p:cNvPr id="4" name="Imagen 3" descr="Persona encima de una roca en la cascada de Gljfrafoss">
            <a:extLst>
              <a:ext uri="{FF2B5EF4-FFF2-40B4-BE49-F238E27FC236}">
                <a16:creationId xmlns:a16="http://schemas.microsoft.com/office/drawing/2014/main" id="{F4DAF8EE-467B-9FEA-1227-E8D4DCEF689F}"/>
              </a:ext>
            </a:extLst>
          </p:cNvPr>
          <p:cNvPicPr>
            <a:picLocks noChangeAspect="1"/>
          </p:cNvPicPr>
          <p:nvPr/>
        </p:nvPicPr>
        <p:blipFill rotWithShape="1">
          <a:blip r:embed="rId2">
            <a:extLst>
              <a:ext uri="{28A0092B-C50C-407E-A947-70E740481C1C}">
                <a14:useLocalDpi xmlns:a14="http://schemas.microsoft.com/office/drawing/2010/main" val="0"/>
              </a:ext>
            </a:extLst>
          </a:blip>
          <a:srcRect l="18116" r="11866"/>
          <a:stretch/>
        </p:blipFill>
        <p:spPr>
          <a:xfrm>
            <a:off x="4998098" y="0"/>
            <a:ext cx="7193902" cy="6858000"/>
          </a:xfrm>
          <a:prstGeom prst="rect">
            <a:avLst/>
          </a:prstGeom>
        </p:spPr>
      </p:pic>
    </p:spTree>
    <p:extLst>
      <p:ext uri="{BB962C8B-B14F-4D97-AF65-F5344CB8AC3E}">
        <p14:creationId xmlns:p14="http://schemas.microsoft.com/office/powerpoint/2010/main" val="51217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2374368"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Visión General</a:t>
            </a:r>
            <a:endParaRPr lang="es-MX" b="1" dirty="0">
              <a:solidFill>
                <a:srgbClr val="FF0000"/>
              </a:solidFill>
              <a:latin typeface="Posterama" panose="020B0504020200020000" pitchFamily="34" charset="0"/>
              <a:cs typeface="Posterama" panose="020B0504020200020000" pitchFamily="34" charset="0"/>
            </a:endParaRPr>
          </a:p>
        </p:txBody>
      </p:sp>
      <p:sp>
        <p:nvSpPr>
          <p:cNvPr id="22" name="CuadroTexto 21">
            <a:extLst>
              <a:ext uri="{FF2B5EF4-FFF2-40B4-BE49-F238E27FC236}">
                <a16:creationId xmlns:a16="http://schemas.microsoft.com/office/drawing/2014/main" id="{03FBC8EF-E484-0BF4-F588-D55203DAF0DB}"/>
              </a:ext>
            </a:extLst>
          </p:cNvPr>
          <p:cNvSpPr txBox="1"/>
          <p:nvPr/>
        </p:nvSpPr>
        <p:spPr>
          <a:xfrm>
            <a:off x="579729" y="3268977"/>
            <a:ext cx="525528" cy="307777"/>
          </a:xfrm>
          <a:prstGeom prst="rect">
            <a:avLst/>
          </a:prstGeom>
          <a:noFill/>
        </p:spPr>
        <p:txBody>
          <a:bodyPr wrap="none" rtlCol="0">
            <a:spAutoFit/>
          </a:bodyPr>
          <a:lstStyle/>
          <a:p>
            <a:r>
              <a:rPr lang="es-MX" sz="1400" dirty="0">
                <a:latin typeface="Avenir Next LT Pro" panose="020B0504020202020204" pitchFamily="34" charset="0"/>
              </a:rPr>
              <a:t>CSV</a:t>
            </a:r>
            <a:endParaRPr lang="es-MX" sz="1400" b="1" dirty="0">
              <a:latin typeface="Avenir Next LT Pro" panose="020B0504020202020204" pitchFamily="34" charset="0"/>
            </a:endParaRPr>
          </a:p>
        </p:txBody>
      </p:sp>
      <p:cxnSp>
        <p:nvCxnSpPr>
          <p:cNvPr id="26" name="Conector recto 25">
            <a:extLst>
              <a:ext uri="{FF2B5EF4-FFF2-40B4-BE49-F238E27FC236}">
                <a16:creationId xmlns:a16="http://schemas.microsoft.com/office/drawing/2014/main" id="{E1F1AA94-E0C5-D09B-6272-210C87AF0106}"/>
              </a:ext>
            </a:extLst>
          </p:cNvPr>
          <p:cNvCxnSpPr>
            <a:cxnSpLocks/>
          </p:cNvCxnSpPr>
          <p:nvPr/>
        </p:nvCxnSpPr>
        <p:spPr>
          <a:xfrm>
            <a:off x="213049" y="1630333"/>
            <a:ext cx="0" cy="4722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áfico 10" descr="Cadena de bloques contorno">
            <a:extLst>
              <a:ext uri="{FF2B5EF4-FFF2-40B4-BE49-F238E27FC236}">
                <a16:creationId xmlns:a16="http://schemas.microsoft.com/office/drawing/2014/main" id="{DF3B23B0-A65B-0961-8732-DDE8C7CB0C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1551" y="3023822"/>
            <a:ext cx="724632" cy="724632"/>
          </a:xfrm>
          <a:prstGeom prst="rect">
            <a:avLst/>
          </a:prstGeom>
        </p:spPr>
      </p:pic>
      <p:pic>
        <p:nvPicPr>
          <p:cNvPr id="27" name="Gráfico 26" descr="Base de datos contorno">
            <a:extLst>
              <a:ext uri="{FF2B5EF4-FFF2-40B4-BE49-F238E27FC236}">
                <a16:creationId xmlns:a16="http://schemas.microsoft.com/office/drawing/2014/main" id="{FFFF4808-5EA3-F3D7-045C-93E3A6CCB1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56221" y="3019177"/>
            <a:ext cx="724632" cy="724632"/>
          </a:xfrm>
          <a:prstGeom prst="rect">
            <a:avLst/>
          </a:prstGeom>
        </p:spPr>
      </p:pic>
      <p:pic>
        <p:nvPicPr>
          <p:cNvPr id="29" name="Gráfico 28" descr="Papel contorno">
            <a:extLst>
              <a:ext uri="{FF2B5EF4-FFF2-40B4-BE49-F238E27FC236}">
                <a16:creationId xmlns:a16="http://schemas.microsoft.com/office/drawing/2014/main" id="{230B21E6-3C58-B275-C0BE-155BD78463E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2359" y="3079570"/>
            <a:ext cx="724632" cy="724632"/>
          </a:xfrm>
          <a:prstGeom prst="rect">
            <a:avLst/>
          </a:prstGeom>
        </p:spPr>
      </p:pic>
      <p:pic>
        <p:nvPicPr>
          <p:cNvPr id="31" name="Gráfico 30" descr="Aprendizaje remoto de matemáticas contorno">
            <a:extLst>
              <a:ext uri="{FF2B5EF4-FFF2-40B4-BE49-F238E27FC236}">
                <a16:creationId xmlns:a16="http://schemas.microsoft.com/office/drawing/2014/main" id="{3EF97420-10EA-B25D-6BA4-143CA7C458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01074" y="3749550"/>
            <a:ext cx="914400" cy="914400"/>
          </a:xfrm>
          <a:prstGeom prst="rect">
            <a:avLst/>
          </a:prstGeom>
        </p:spPr>
      </p:pic>
      <p:pic>
        <p:nvPicPr>
          <p:cNvPr id="33" name="Gráfico 32" descr="Servidor contorno">
            <a:extLst>
              <a:ext uri="{FF2B5EF4-FFF2-40B4-BE49-F238E27FC236}">
                <a16:creationId xmlns:a16="http://schemas.microsoft.com/office/drawing/2014/main" id="{678D1603-8545-E2E5-25E0-D0B09B0668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47400" y="3070420"/>
            <a:ext cx="724632" cy="724632"/>
          </a:xfrm>
          <a:prstGeom prst="rect">
            <a:avLst/>
          </a:prstGeom>
        </p:spPr>
      </p:pic>
      <p:sp>
        <p:nvSpPr>
          <p:cNvPr id="38" name="CuadroTexto 37">
            <a:extLst>
              <a:ext uri="{FF2B5EF4-FFF2-40B4-BE49-F238E27FC236}">
                <a16:creationId xmlns:a16="http://schemas.microsoft.com/office/drawing/2014/main" id="{5DC7F190-566B-9694-B2BB-8A97D77DAE26}"/>
              </a:ext>
            </a:extLst>
          </p:cNvPr>
          <p:cNvSpPr txBox="1"/>
          <p:nvPr/>
        </p:nvSpPr>
        <p:spPr>
          <a:xfrm>
            <a:off x="490288" y="2689502"/>
            <a:ext cx="1449371" cy="307777"/>
          </a:xfrm>
          <a:prstGeom prst="rect">
            <a:avLst/>
          </a:prstGeom>
          <a:noFill/>
        </p:spPr>
        <p:txBody>
          <a:bodyPr wrap="none" rtlCol="0">
            <a:spAutoFit/>
          </a:bodyPr>
          <a:lstStyle/>
          <a:p>
            <a:r>
              <a:rPr lang="es-MX" sz="1400" dirty="0">
                <a:latin typeface="Avenir Next LT Pro" panose="020B0504020202020204" pitchFamily="34" charset="0"/>
              </a:rPr>
              <a:t>Solución Actual</a:t>
            </a:r>
            <a:endParaRPr lang="es-MX" sz="1400" b="1" dirty="0">
              <a:latin typeface="Avenir Next LT Pro" panose="020B0504020202020204" pitchFamily="34" charset="0"/>
            </a:endParaRPr>
          </a:p>
        </p:txBody>
      </p:sp>
      <p:sp>
        <p:nvSpPr>
          <p:cNvPr id="39" name="CuadroTexto 38">
            <a:extLst>
              <a:ext uri="{FF2B5EF4-FFF2-40B4-BE49-F238E27FC236}">
                <a16:creationId xmlns:a16="http://schemas.microsoft.com/office/drawing/2014/main" id="{E1698F43-091A-21B4-AC0B-C0E49914AE59}"/>
              </a:ext>
            </a:extLst>
          </p:cNvPr>
          <p:cNvSpPr txBox="1"/>
          <p:nvPr/>
        </p:nvSpPr>
        <p:spPr>
          <a:xfrm>
            <a:off x="821909" y="3759678"/>
            <a:ext cx="1364241" cy="577081"/>
          </a:xfrm>
          <a:prstGeom prst="rect">
            <a:avLst/>
          </a:prstGeom>
          <a:noFill/>
        </p:spPr>
        <p:txBody>
          <a:bodyPr wrap="square" rtlCol="0">
            <a:spAutoFit/>
          </a:bodyPr>
          <a:lstStyle/>
          <a:p>
            <a:r>
              <a:rPr lang="es-MX" sz="1050" dirty="0">
                <a:latin typeface="Avenir Next LT Pro" panose="020B0504020202020204" pitchFamily="34" charset="0"/>
              </a:rPr>
              <a:t>Información datos abiertos gubernamentales</a:t>
            </a:r>
            <a:endParaRPr lang="es-MX" sz="1050" b="1" dirty="0">
              <a:latin typeface="Avenir Next LT Pro" panose="020B0504020202020204" pitchFamily="34" charset="0"/>
            </a:endParaRPr>
          </a:p>
        </p:txBody>
      </p:sp>
      <p:sp>
        <p:nvSpPr>
          <p:cNvPr id="40" name="CuadroTexto 39">
            <a:extLst>
              <a:ext uri="{FF2B5EF4-FFF2-40B4-BE49-F238E27FC236}">
                <a16:creationId xmlns:a16="http://schemas.microsoft.com/office/drawing/2014/main" id="{BB4F4C85-D1F5-5217-852A-F4D58EDC63C1}"/>
              </a:ext>
            </a:extLst>
          </p:cNvPr>
          <p:cNvSpPr txBox="1"/>
          <p:nvPr/>
        </p:nvSpPr>
        <p:spPr>
          <a:xfrm>
            <a:off x="2331476" y="3699587"/>
            <a:ext cx="1364241" cy="253916"/>
          </a:xfrm>
          <a:prstGeom prst="rect">
            <a:avLst/>
          </a:prstGeom>
          <a:noFill/>
        </p:spPr>
        <p:txBody>
          <a:bodyPr wrap="square" rtlCol="0">
            <a:spAutoFit/>
          </a:bodyPr>
          <a:lstStyle/>
          <a:p>
            <a:r>
              <a:rPr lang="es-MX" sz="1050" dirty="0">
                <a:latin typeface="Avenir Next LT Pro" panose="020B0504020202020204" pitchFamily="34" charset="0"/>
              </a:rPr>
              <a:t>Cloud Storage</a:t>
            </a:r>
            <a:endParaRPr lang="es-MX" sz="1050" b="1" dirty="0">
              <a:latin typeface="Avenir Next LT Pro" panose="020B0504020202020204" pitchFamily="34" charset="0"/>
            </a:endParaRPr>
          </a:p>
        </p:txBody>
      </p:sp>
      <p:sp>
        <p:nvSpPr>
          <p:cNvPr id="41" name="CuadroTexto 40">
            <a:extLst>
              <a:ext uri="{FF2B5EF4-FFF2-40B4-BE49-F238E27FC236}">
                <a16:creationId xmlns:a16="http://schemas.microsoft.com/office/drawing/2014/main" id="{F9FB0523-B67B-8DEE-DBC8-E4205FBBC942}"/>
              </a:ext>
            </a:extLst>
          </p:cNvPr>
          <p:cNvSpPr txBox="1"/>
          <p:nvPr/>
        </p:nvSpPr>
        <p:spPr>
          <a:xfrm>
            <a:off x="1823562" y="3115694"/>
            <a:ext cx="681278"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a:latin typeface="Avenir Next LT Pro" panose="020B0504020202020204" pitchFamily="34" charset="0"/>
              </a:rPr>
              <a:t>API</a:t>
            </a:r>
            <a:endParaRPr lang="es-MX" sz="1050" b="1" dirty="0">
              <a:latin typeface="Avenir Next LT Pro" panose="020B0504020202020204" pitchFamily="34" charset="0"/>
            </a:endParaRPr>
          </a:p>
        </p:txBody>
      </p:sp>
      <p:cxnSp>
        <p:nvCxnSpPr>
          <p:cNvPr id="43" name="Conector recto de flecha 42">
            <a:extLst>
              <a:ext uri="{FF2B5EF4-FFF2-40B4-BE49-F238E27FC236}">
                <a16:creationId xmlns:a16="http://schemas.microsoft.com/office/drawing/2014/main" id="{6A656802-D95E-766D-4A09-4112FAA72466}"/>
              </a:ext>
            </a:extLst>
          </p:cNvPr>
          <p:cNvCxnSpPr>
            <a:cxnSpLocks/>
            <a:endCxn id="33" idx="1"/>
          </p:cNvCxnSpPr>
          <p:nvPr/>
        </p:nvCxnSpPr>
        <p:spPr>
          <a:xfrm>
            <a:off x="1859440" y="3432736"/>
            <a:ext cx="687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Gráfico 44" descr="Nube contorno">
            <a:extLst>
              <a:ext uri="{FF2B5EF4-FFF2-40B4-BE49-F238E27FC236}">
                <a16:creationId xmlns:a16="http://schemas.microsoft.com/office/drawing/2014/main" id="{65E7AF58-BAAA-154E-839A-48C8A6F8FC0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11530" y="3033189"/>
            <a:ext cx="588307" cy="588307"/>
          </a:xfrm>
          <a:prstGeom prst="rect">
            <a:avLst/>
          </a:prstGeom>
        </p:spPr>
      </p:pic>
      <p:sp>
        <p:nvSpPr>
          <p:cNvPr id="46" name="CuadroTexto 45">
            <a:extLst>
              <a:ext uri="{FF2B5EF4-FFF2-40B4-BE49-F238E27FC236}">
                <a16:creationId xmlns:a16="http://schemas.microsoft.com/office/drawing/2014/main" id="{5FBF5483-15FD-BD88-9129-4C0085CECAAA}"/>
              </a:ext>
            </a:extLst>
          </p:cNvPr>
          <p:cNvSpPr txBox="1"/>
          <p:nvPr/>
        </p:nvSpPr>
        <p:spPr>
          <a:xfrm>
            <a:off x="3688376" y="3548737"/>
            <a:ext cx="1364241" cy="253916"/>
          </a:xfrm>
          <a:prstGeom prst="rect">
            <a:avLst/>
          </a:prstGeom>
          <a:noFill/>
        </p:spPr>
        <p:txBody>
          <a:bodyPr wrap="square" rtlCol="0">
            <a:spAutoFit/>
          </a:bodyPr>
          <a:lstStyle/>
          <a:p>
            <a:r>
              <a:rPr lang="es-MX" sz="1050" dirty="0">
                <a:latin typeface="Avenir Next LT Pro" panose="020B0504020202020204" pitchFamily="34" charset="0"/>
              </a:rPr>
              <a:t>Cloud </a:t>
            </a:r>
            <a:r>
              <a:rPr lang="es-MX" sz="1050" dirty="0" err="1">
                <a:latin typeface="Avenir Next LT Pro" panose="020B0504020202020204" pitchFamily="34" charset="0"/>
              </a:rPr>
              <a:t>Functions</a:t>
            </a:r>
            <a:endParaRPr lang="es-MX" sz="1050" b="1" dirty="0">
              <a:latin typeface="Avenir Next LT Pro" panose="020B0504020202020204" pitchFamily="34" charset="0"/>
            </a:endParaRPr>
          </a:p>
        </p:txBody>
      </p:sp>
      <p:sp>
        <p:nvSpPr>
          <p:cNvPr id="50" name="CuadroTexto 49">
            <a:extLst>
              <a:ext uri="{FF2B5EF4-FFF2-40B4-BE49-F238E27FC236}">
                <a16:creationId xmlns:a16="http://schemas.microsoft.com/office/drawing/2014/main" id="{8DF08538-91EB-7A1A-4648-DF78D0DECE77}"/>
              </a:ext>
            </a:extLst>
          </p:cNvPr>
          <p:cNvSpPr txBox="1"/>
          <p:nvPr/>
        </p:nvSpPr>
        <p:spPr>
          <a:xfrm>
            <a:off x="3133713" y="3070420"/>
            <a:ext cx="898962"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err="1">
                <a:latin typeface="Avenir Next LT Pro" panose="020B0504020202020204" pitchFamily="34" charset="0"/>
              </a:rPr>
              <a:t>Trigger</a:t>
            </a:r>
            <a:endParaRPr lang="es-MX" sz="1050" b="1" dirty="0">
              <a:latin typeface="Avenir Next LT Pro" panose="020B0504020202020204" pitchFamily="34" charset="0"/>
            </a:endParaRPr>
          </a:p>
        </p:txBody>
      </p:sp>
      <p:cxnSp>
        <p:nvCxnSpPr>
          <p:cNvPr id="51" name="Conector recto de flecha 50">
            <a:extLst>
              <a:ext uri="{FF2B5EF4-FFF2-40B4-BE49-F238E27FC236}">
                <a16:creationId xmlns:a16="http://schemas.microsoft.com/office/drawing/2014/main" id="{5040CCCC-CEA0-D493-341B-F8B02E1ED0B4}"/>
              </a:ext>
            </a:extLst>
          </p:cNvPr>
          <p:cNvCxnSpPr>
            <a:cxnSpLocks/>
          </p:cNvCxnSpPr>
          <p:nvPr/>
        </p:nvCxnSpPr>
        <p:spPr>
          <a:xfrm>
            <a:off x="3263425" y="3381493"/>
            <a:ext cx="53485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CuadroTexto 51">
            <a:extLst>
              <a:ext uri="{FF2B5EF4-FFF2-40B4-BE49-F238E27FC236}">
                <a16:creationId xmlns:a16="http://schemas.microsoft.com/office/drawing/2014/main" id="{3D26E859-6948-8269-458D-81972BFA1D7D}"/>
              </a:ext>
            </a:extLst>
          </p:cNvPr>
          <p:cNvSpPr txBox="1"/>
          <p:nvPr/>
        </p:nvSpPr>
        <p:spPr>
          <a:xfrm>
            <a:off x="5331817" y="3800616"/>
            <a:ext cx="1364241" cy="253916"/>
          </a:xfrm>
          <a:prstGeom prst="rect">
            <a:avLst/>
          </a:prstGeom>
          <a:noFill/>
        </p:spPr>
        <p:txBody>
          <a:bodyPr wrap="square" rtlCol="0">
            <a:spAutoFit/>
          </a:bodyPr>
          <a:lstStyle/>
          <a:p>
            <a:r>
              <a:rPr lang="es-MX" sz="1050" dirty="0">
                <a:latin typeface="Avenir Next LT Pro" panose="020B0504020202020204" pitchFamily="34" charset="0"/>
              </a:rPr>
              <a:t>Cloud SQL</a:t>
            </a:r>
            <a:endParaRPr lang="es-MX" sz="1050" b="1" dirty="0">
              <a:latin typeface="Avenir Next LT Pro" panose="020B0504020202020204" pitchFamily="34" charset="0"/>
            </a:endParaRPr>
          </a:p>
        </p:txBody>
      </p:sp>
      <p:sp>
        <p:nvSpPr>
          <p:cNvPr id="53" name="CuadroTexto 52">
            <a:extLst>
              <a:ext uri="{FF2B5EF4-FFF2-40B4-BE49-F238E27FC236}">
                <a16:creationId xmlns:a16="http://schemas.microsoft.com/office/drawing/2014/main" id="{CF4DE299-88C6-C207-EB35-D636F0A0CB4E}"/>
              </a:ext>
            </a:extLst>
          </p:cNvPr>
          <p:cNvSpPr txBox="1"/>
          <p:nvPr/>
        </p:nvSpPr>
        <p:spPr>
          <a:xfrm>
            <a:off x="4671929" y="3039597"/>
            <a:ext cx="898962"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a:latin typeface="Avenir Next LT Pro" panose="020B0504020202020204" pitchFamily="34" charset="0"/>
              </a:rPr>
              <a:t>ETL</a:t>
            </a:r>
            <a:endParaRPr lang="es-MX" sz="1050" b="1" dirty="0">
              <a:latin typeface="Avenir Next LT Pro" panose="020B0504020202020204" pitchFamily="34" charset="0"/>
            </a:endParaRPr>
          </a:p>
        </p:txBody>
      </p:sp>
      <p:cxnSp>
        <p:nvCxnSpPr>
          <p:cNvPr id="54" name="Conector recto de flecha 53">
            <a:extLst>
              <a:ext uri="{FF2B5EF4-FFF2-40B4-BE49-F238E27FC236}">
                <a16:creationId xmlns:a16="http://schemas.microsoft.com/office/drawing/2014/main" id="{E1FE3069-D4B2-14FA-3636-EC64117539D9}"/>
              </a:ext>
            </a:extLst>
          </p:cNvPr>
          <p:cNvCxnSpPr>
            <a:cxnSpLocks/>
            <a:endCxn id="27" idx="1"/>
          </p:cNvCxnSpPr>
          <p:nvPr/>
        </p:nvCxnSpPr>
        <p:spPr>
          <a:xfrm>
            <a:off x="4620325" y="3381493"/>
            <a:ext cx="73589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D952A970-B144-1B96-7E1C-0476837EB1DC}"/>
              </a:ext>
            </a:extLst>
          </p:cNvPr>
          <p:cNvSpPr txBox="1"/>
          <p:nvPr/>
        </p:nvSpPr>
        <p:spPr>
          <a:xfrm>
            <a:off x="8304649" y="3535699"/>
            <a:ext cx="1364241" cy="253916"/>
          </a:xfrm>
          <a:prstGeom prst="rect">
            <a:avLst/>
          </a:prstGeom>
          <a:noFill/>
        </p:spPr>
        <p:txBody>
          <a:bodyPr wrap="square" rtlCol="0">
            <a:spAutoFit/>
          </a:bodyPr>
          <a:lstStyle/>
          <a:p>
            <a:r>
              <a:rPr lang="es-MX" sz="1050" dirty="0" err="1">
                <a:latin typeface="Avenir Next LT Pro" panose="020B0504020202020204" pitchFamily="34" charset="0"/>
              </a:rPr>
              <a:t>DataProc</a:t>
            </a:r>
            <a:endParaRPr lang="es-MX" sz="1050" b="1" dirty="0">
              <a:latin typeface="Avenir Next LT Pro" panose="020B0504020202020204" pitchFamily="34" charset="0"/>
            </a:endParaRPr>
          </a:p>
        </p:txBody>
      </p:sp>
      <p:cxnSp>
        <p:nvCxnSpPr>
          <p:cNvPr id="57" name="Conector recto de flecha 56">
            <a:extLst>
              <a:ext uri="{FF2B5EF4-FFF2-40B4-BE49-F238E27FC236}">
                <a16:creationId xmlns:a16="http://schemas.microsoft.com/office/drawing/2014/main" id="{F1BED028-2837-8DF4-A100-8B8EED02B110}"/>
              </a:ext>
            </a:extLst>
          </p:cNvPr>
          <p:cNvCxnSpPr>
            <a:cxnSpLocks/>
          </p:cNvCxnSpPr>
          <p:nvPr/>
        </p:nvCxnSpPr>
        <p:spPr>
          <a:xfrm>
            <a:off x="6013938" y="3386138"/>
            <a:ext cx="142381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1DE2C65F-4B94-A93C-EFB2-E0B7A7595062}"/>
              </a:ext>
            </a:extLst>
          </p:cNvPr>
          <p:cNvSpPr txBox="1"/>
          <p:nvPr/>
        </p:nvSpPr>
        <p:spPr>
          <a:xfrm>
            <a:off x="6103154" y="3494538"/>
            <a:ext cx="1270247"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err="1">
                <a:latin typeface="Avenir Next LT Pro" panose="020B0504020202020204" pitchFamily="34" charset="0"/>
              </a:rPr>
              <a:t>Sqoop</a:t>
            </a:r>
            <a:r>
              <a:rPr lang="es-MX" sz="1050" dirty="0">
                <a:latin typeface="Avenir Next LT Pro" panose="020B0504020202020204" pitchFamily="34" charset="0"/>
              </a:rPr>
              <a:t> / </a:t>
            </a:r>
            <a:r>
              <a:rPr lang="es-MX" sz="1050" dirty="0" err="1">
                <a:latin typeface="Avenir Next LT Pro" panose="020B0504020202020204" pitchFamily="34" charset="0"/>
              </a:rPr>
              <a:t>Import</a:t>
            </a:r>
            <a:endParaRPr lang="es-MX" sz="1050" b="1" dirty="0">
              <a:latin typeface="Avenir Next LT Pro" panose="020B0504020202020204" pitchFamily="34" charset="0"/>
            </a:endParaRPr>
          </a:p>
        </p:txBody>
      </p:sp>
      <p:cxnSp>
        <p:nvCxnSpPr>
          <p:cNvPr id="60" name="Conector recto de flecha 59">
            <a:extLst>
              <a:ext uri="{FF2B5EF4-FFF2-40B4-BE49-F238E27FC236}">
                <a16:creationId xmlns:a16="http://schemas.microsoft.com/office/drawing/2014/main" id="{F7EBC005-A16B-7644-F974-E958337E7E89}"/>
              </a:ext>
            </a:extLst>
          </p:cNvPr>
          <p:cNvCxnSpPr>
            <a:cxnSpLocks/>
          </p:cNvCxnSpPr>
          <p:nvPr/>
        </p:nvCxnSpPr>
        <p:spPr>
          <a:xfrm>
            <a:off x="8264769" y="3410443"/>
            <a:ext cx="8792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30DC2232-0C11-2ED6-D3FD-A778D6F05170}"/>
              </a:ext>
            </a:extLst>
          </p:cNvPr>
          <p:cNvSpPr txBox="1"/>
          <p:nvPr/>
        </p:nvSpPr>
        <p:spPr>
          <a:xfrm>
            <a:off x="9613456" y="2586882"/>
            <a:ext cx="1364241" cy="1061829"/>
          </a:xfrm>
          <a:prstGeom prst="rect">
            <a:avLst/>
          </a:prstGeom>
          <a:noFill/>
        </p:spPr>
        <p:txBody>
          <a:bodyPr wrap="square" rtlCol="0">
            <a:spAutoFit/>
          </a:bodyPr>
          <a:lstStyle/>
          <a:p>
            <a:r>
              <a:rPr lang="es-MX" sz="1050" dirty="0">
                <a:solidFill>
                  <a:schemeClr val="tx1">
                    <a:lumMod val="95000"/>
                    <a:lumOff val="5000"/>
                  </a:schemeClr>
                </a:solidFill>
                <a:latin typeface="Avenir Next LT Pro" panose="020B0504020202020204" pitchFamily="34" charset="0"/>
              </a:rPr>
              <a:t>Mayor consumo de agua por tipo de zona en CDMX</a:t>
            </a:r>
          </a:p>
          <a:p>
            <a:endParaRPr lang="es-MX" sz="1050" dirty="0">
              <a:solidFill>
                <a:schemeClr val="tx1">
                  <a:lumMod val="95000"/>
                  <a:lumOff val="5000"/>
                </a:schemeClr>
              </a:solidFill>
              <a:latin typeface="Avenir Next LT Pro" panose="020B0504020202020204" pitchFamily="34" charset="0"/>
            </a:endParaRPr>
          </a:p>
          <a:p>
            <a:r>
              <a:rPr lang="es-MX" sz="1050" dirty="0">
                <a:solidFill>
                  <a:schemeClr val="tx1">
                    <a:lumMod val="95000"/>
                    <a:lumOff val="5000"/>
                  </a:schemeClr>
                </a:solidFill>
                <a:latin typeface="Avenir Next LT Pro" panose="020B0504020202020204" pitchFamily="34" charset="0"/>
              </a:rPr>
              <a:t>Se habilitan mapas para visualización</a:t>
            </a:r>
          </a:p>
        </p:txBody>
      </p:sp>
      <p:pic>
        <p:nvPicPr>
          <p:cNvPr id="63" name="Gráfico 62" descr="Mapa con marcador contorno">
            <a:extLst>
              <a:ext uri="{FF2B5EF4-FFF2-40B4-BE49-F238E27FC236}">
                <a16:creationId xmlns:a16="http://schemas.microsoft.com/office/drawing/2014/main" id="{77FB18FC-C12A-948A-6344-375888E9D79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699789" y="3415861"/>
            <a:ext cx="667378" cy="667378"/>
          </a:xfrm>
          <a:prstGeom prst="rect">
            <a:avLst/>
          </a:prstGeom>
        </p:spPr>
      </p:pic>
      <p:sp>
        <p:nvSpPr>
          <p:cNvPr id="64" name="Rectángulo: esquinas redondeadas 63">
            <a:extLst>
              <a:ext uri="{FF2B5EF4-FFF2-40B4-BE49-F238E27FC236}">
                <a16:creationId xmlns:a16="http://schemas.microsoft.com/office/drawing/2014/main" id="{7E50E83F-C022-4D12-5FF1-75C439D3C969}"/>
              </a:ext>
            </a:extLst>
          </p:cNvPr>
          <p:cNvSpPr/>
          <p:nvPr/>
        </p:nvSpPr>
        <p:spPr>
          <a:xfrm>
            <a:off x="9367758" y="2423407"/>
            <a:ext cx="2198253" cy="2250659"/>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16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y otros mapas interesantes</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C2478B97-2774-05D1-09B5-4F4F1F9F1029}"/>
              </a:ext>
            </a:extLst>
          </p:cNvPr>
          <p:cNvPicPr>
            <a:picLocks noChangeAspect="1"/>
          </p:cNvPicPr>
          <p:nvPr/>
        </p:nvPicPr>
        <p:blipFill>
          <a:blip r:embed="rId12"/>
          <a:stretch>
            <a:fillRect/>
          </a:stretch>
        </p:blipFill>
        <p:spPr>
          <a:xfrm>
            <a:off x="471601" y="1629533"/>
            <a:ext cx="5074066" cy="4867304"/>
          </a:xfrm>
          <a:prstGeom prst="rect">
            <a:avLst/>
          </a:prstGeom>
        </p:spPr>
      </p:pic>
      <p:pic>
        <p:nvPicPr>
          <p:cNvPr id="8" name="Picture 7">
            <a:extLst>
              <a:ext uri="{FF2B5EF4-FFF2-40B4-BE49-F238E27FC236}">
                <a16:creationId xmlns:a16="http://schemas.microsoft.com/office/drawing/2014/main" id="{748E65B8-5A90-F922-BA45-BB9D0903596E}"/>
              </a:ext>
            </a:extLst>
          </p:cNvPr>
          <p:cNvPicPr>
            <a:picLocks noChangeAspect="1"/>
          </p:cNvPicPr>
          <p:nvPr/>
        </p:nvPicPr>
        <p:blipFill>
          <a:blip r:embed="rId13"/>
          <a:stretch>
            <a:fillRect/>
          </a:stretch>
        </p:blipFill>
        <p:spPr>
          <a:xfrm>
            <a:off x="6485468" y="1629533"/>
            <a:ext cx="5358334" cy="4924027"/>
          </a:xfrm>
          <a:prstGeom prst="rect">
            <a:avLst/>
          </a:prstGeom>
        </p:spPr>
      </p:pic>
    </p:spTree>
    <p:extLst>
      <p:ext uri="{BB962C8B-B14F-4D97-AF65-F5344CB8AC3E}">
        <p14:creationId xmlns:p14="http://schemas.microsoft.com/office/powerpoint/2010/main" val="258342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y otros mapas interesantes</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C2478B97-2774-05D1-09B5-4F4F1F9F1029}"/>
              </a:ext>
            </a:extLst>
          </p:cNvPr>
          <p:cNvPicPr>
            <a:picLocks noChangeAspect="1"/>
          </p:cNvPicPr>
          <p:nvPr/>
        </p:nvPicPr>
        <p:blipFill>
          <a:blip r:embed="rId12"/>
          <a:stretch>
            <a:fillRect/>
          </a:stretch>
        </p:blipFill>
        <p:spPr>
          <a:xfrm>
            <a:off x="471601" y="1629533"/>
            <a:ext cx="5074066" cy="4867304"/>
          </a:xfrm>
          <a:prstGeom prst="rect">
            <a:avLst/>
          </a:prstGeom>
        </p:spPr>
      </p:pic>
      <p:pic>
        <p:nvPicPr>
          <p:cNvPr id="11" name="Picture 10">
            <a:extLst>
              <a:ext uri="{FF2B5EF4-FFF2-40B4-BE49-F238E27FC236}">
                <a16:creationId xmlns:a16="http://schemas.microsoft.com/office/drawing/2014/main" id="{D7519C06-87F5-318D-426A-6B7BB16E0A39}"/>
              </a:ext>
            </a:extLst>
          </p:cNvPr>
          <p:cNvPicPr>
            <a:picLocks noChangeAspect="1"/>
          </p:cNvPicPr>
          <p:nvPr/>
        </p:nvPicPr>
        <p:blipFill>
          <a:blip r:embed="rId13"/>
          <a:stretch>
            <a:fillRect/>
          </a:stretch>
        </p:blipFill>
        <p:spPr>
          <a:xfrm>
            <a:off x="6542862" y="1663399"/>
            <a:ext cx="5305925" cy="4799572"/>
          </a:xfrm>
          <a:prstGeom prst="rect">
            <a:avLst/>
          </a:prstGeom>
        </p:spPr>
      </p:pic>
    </p:spTree>
    <p:extLst>
      <p:ext uri="{BB962C8B-B14F-4D97-AF65-F5344CB8AC3E}">
        <p14:creationId xmlns:p14="http://schemas.microsoft.com/office/powerpoint/2010/main" val="3904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y otros mapas interesantes</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C2478B97-2774-05D1-09B5-4F4F1F9F1029}"/>
              </a:ext>
            </a:extLst>
          </p:cNvPr>
          <p:cNvPicPr>
            <a:picLocks noChangeAspect="1"/>
          </p:cNvPicPr>
          <p:nvPr/>
        </p:nvPicPr>
        <p:blipFill>
          <a:blip r:embed="rId12"/>
          <a:stretch>
            <a:fillRect/>
          </a:stretch>
        </p:blipFill>
        <p:spPr>
          <a:xfrm>
            <a:off x="471601" y="1629533"/>
            <a:ext cx="5074066" cy="4867304"/>
          </a:xfrm>
          <a:prstGeom prst="rect">
            <a:avLst/>
          </a:prstGeom>
        </p:spPr>
      </p:pic>
      <p:pic>
        <p:nvPicPr>
          <p:cNvPr id="22" name="Picture 21">
            <a:extLst>
              <a:ext uri="{FF2B5EF4-FFF2-40B4-BE49-F238E27FC236}">
                <a16:creationId xmlns:a16="http://schemas.microsoft.com/office/drawing/2014/main" id="{5EA84968-4A31-DB4A-A184-BD4FA3627BF2}"/>
              </a:ext>
            </a:extLst>
          </p:cNvPr>
          <p:cNvPicPr>
            <a:picLocks noChangeAspect="1"/>
          </p:cNvPicPr>
          <p:nvPr/>
        </p:nvPicPr>
        <p:blipFill>
          <a:blip r:embed="rId13"/>
          <a:stretch>
            <a:fillRect/>
          </a:stretch>
        </p:blipFill>
        <p:spPr>
          <a:xfrm>
            <a:off x="6437183" y="1629533"/>
            <a:ext cx="5283216" cy="4867304"/>
          </a:xfrm>
          <a:prstGeom prst="rect">
            <a:avLst/>
          </a:prstGeom>
        </p:spPr>
      </p:pic>
    </p:spTree>
    <p:extLst>
      <p:ext uri="{BB962C8B-B14F-4D97-AF65-F5344CB8AC3E}">
        <p14:creationId xmlns:p14="http://schemas.microsoft.com/office/powerpoint/2010/main" val="319102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y otros mapas interesantes</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C2478B97-2774-05D1-09B5-4F4F1F9F1029}"/>
              </a:ext>
            </a:extLst>
          </p:cNvPr>
          <p:cNvPicPr>
            <a:picLocks noChangeAspect="1"/>
          </p:cNvPicPr>
          <p:nvPr/>
        </p:nvPicPr>
        <p:blipFill>
          <a:blip r:embed="rId12"/>
          <a:stretch>
            <a:fillRect/>
          </a:stretch>
        </p:blipFill>
        <p:spPr>
          <a:xfrm>
            <a:off x="471601" y="1629533"/>
            <a:ext cx="5074066" cy="4867304"/>
          </a:xfrm>
          <a:prstGeom prst="rect">
            <a:avLst/>
          </a:prstGeom>
        </p:spPr>
      </p:pic>
      <p:pic>
        <p:nvPicPr>
          <p:cNvPr id="8" name="Picture 7">
            <a:extLst>
              <a:ext uri="{FF2B5EF4-FFF2-40B4-BE49-F238E27FC236}">
                <a16:creationId xmlns:a16="http://schemas.microsoft.com/office/drawing/2014/main" id="{230CFAD8-79C4-58AC-8639-78AD28AA3A93}"/>
              </a:ext>
            </a:extLst>
          </p:cNvPr>
          <p:cNvPicPr>
            <a:picLocks noChangeAspect="1"/>
          </p:cNvPicPr>
          <p:nvPr/>
        </p:nvPicPr>
        <p:blipFill>
          <a:blip r:embed="rId13"/>
          <a:stretch>
            <a:fillRect/>
          </a:stretch>
        </p:blipFill>
        <p:spPr>
          <a:xfrm>
            <a:off x="6646336" y="1629532"/>
            <a:ext cx="4702082" cy="4981303"/>
          </a:xfrm>
          <a:prstGeom prst="rect">
            <a:avLst/>
          </a:prstGeom>
        </p:spPr>
      </p:pic>
    </p:spTree>
    <p:extLst>
      <p:ext uri="{BB962C8B-B14F-4D97-AF65-F5344CB8AC3E}">
        <p14:creationId xmlns:p14="http://schemas.microsoft.com/office/powerpoint/2010/main" val="418259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y otros mapas interesantes</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C2478B97-2774-05D1-09B5-4F4F1F9F1029}"/>
              </a:ext>
            </a:extLst>
          </p:cNvPr>
          <p:cNvPicPr>
            <a:picLocks noChangeAspect="1"/>
          </p:cNvPicPr>
          <p:nvPr/>
        </p:nvPicPr>
        <p:blipFill>
          <a:blip r:embed="rId12"/>
          <a:stretch>
            <a:fillRect/>
          </a:stretch>
        </p:blipFill>
        <p:spPr>
          <a:xfrm>
            <a:off x="471601" y="1629533"/>
            <a:ext cx="5074066" cy="4867304"/>
          </a:xfrm>
          <a:prstGeom prst="rect">
            <a:avLst/>
          </a:prstGeom>
        </p:spPr>
      </p:pic>
      <p:pic>
        <p:nvPicPr>
          <p:cNvPr id="11" name="Picture 10">
            <a:extLst>
              <a:ext uri="{FF2B5EF4-FFF2-40B4-BE49-F238E27FC236}">
                <a16:creationId xmlns:a16="http://schemas.microsoft.com/office/drawing/2014/main" id="{2C367612-0416-AF90-B002-4C3F0E0B720A}"/>
              </a:ext>
            </a:extLst>
          </p:cNvPr>
          <p:cNvPicPr>
            <a:picLocks noChangeAspect="1"/>
          </p:cNvPicPr>
          <p:nvPr/>
        </p:nvPicPr>
        <p:blipFill>
          <a:blip r:embed="rId13"/>
          <a:stretch>
            <a:fillRect/>
          </a:stretch>
        </p:blipFill>
        <p:spPr>
          <a:xfrm>
            <a:off x="6525642" y="1629533"/>
            <a:ext cx="5211283" cy="4867304"/>
          </a:xfrm>
          <a:prstGeom prst="rect">
            <a:avLst/>
          </a:prstGeom>
        </p:spPr>
      </p:pic>
    </p:spTree>
    <p:extLst>
      <p:ext uri="{BB962C8B-B14F-4D97-AF65-F5344CB8AC3E}">
        <p14:creationId xmlns:p14="http://schemas.microsoft.com/office/powerpoint/2010/main" val="115829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y otros mapas interesantes</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FE9C17AE-DBD7-4955-9C5A-F858FFF24B56}"/>
              </a:ext>
            </a:extLst>
          </p:cNvPr>
          <p:cNvSpPr txBox="1"/>
          <p:nvPr/>
        </p:nvSpPr>
        <p:spPr>
          <a:xfrm>
            <a:off x="10179911" y="6611779"/>
            <a:ext cx="2012089" cy="246221"/>
          </a:xfrm>
          <a:prstGeom prst="rect">
            <a:avLst/>
          </a:prstGeom>
          <a:noFill/>
        </p:spPr>
        <p:txBody>
          <a:bodyPr wrap="none" rtlCol="0">
            <a:spAutoFit/>
          </a:bodyPr>
          <a:lstStyle/>
          <a:p>
            <a:r>
              <a:rPr lang="es-MX" sz="1000" dirty="0">
                <a:latin typeface="Avenir Next LT Pro" panose="020B0504020202020204" pitchFamily="34" charset="0"/>
              </a:rPr>
              <a:t>Andrés Alejandro Rubio Nájera</a:t>
            </a:r>
            <a:endParaRPr lang="es-MX" sz="1000" b="1" dirty="0">
              <a:latin typeface="Avenir Next LT Pro" panose="020B0504020202020204" pitchFamily="34" charset="0"/>
            </a:endParaRPr>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p:pic>
        <p:nvPicPr>
          <p:cNvPr id="4" name="Picture 3">
            <a:extLst>
              <a:ext uri="{FF2B5EF4-FFF2-40B4-BE49-F238E27FC236}">
                <a16:creationId xmlns:a16="http://schemas.microsoft.com/office/drawing/2014/main" id="{C2478B97-2774-05D1-09B5-4F4F1F9F1029}"/>
              </a:ext>
            </a:extLst>
          </p:cNvPr>
          <p:cNvPicPr>
            <a:picLocks noChangeAspect="1"/>
          </p:cNvPicPr>
          <p:nvPr/>
        </p:nvPicPr>
        <p:blipFill>
          <a:blip r:embed="rId12"/>
          <a:stretch>
            <a:fillRect/>
          </a:stretch>
        </p:blipFill>
        <p:spPr>
          <a:xfrm>
            <a:off x="471601" y="1629533"/>
            <a:ext cx="5074066" cy="4867304"/>
          </a:xfrm>
          <a:prstGeom prst="rect">
            <a:avLst/>
          </a:prstGeom>
        </p:spPr>
      </p:pic>
      <p:pic>
        <p:nvPicPr>
          <p:cNvPr id="8" name="Picture 7">
            <a:extLst>
              <a:ext uri="{FF2B5EF4-FFF2-40B4-BE49-F238E27FC236}">
                <a16:creationId xmlns:a16="http://schemas.microsoft.com/office/drawing/2014/main" id="{4AA6CE2E-C1A3-6A96-A387-3293C2AED3B0}"/>
              </a:ext>
            </a:extLst>
          </p:cNvPr>
          <p:cNvPicPr>
            <a:picLocks noChangeAspect="1"/>
          </p:cNvPicPr>
          <p:nvPr/>
        </p:nvPicPr>
        <p:blipFill>
          <a:blip r:embed="rId13"/>
          <a:stretch>
            <a:fillRect/>
          </a:stretch>
        </p:blipFill>
        <p:spPr>
          <a:xfrm>
            <a:off x="6629134" y="1629533"/>
            <a:ext cx="5043573" cy="4867304"/>
          </a:xfrm>
          <a:prstGeom prst="rect">
            <a:avLst/>
          </a:prstGeom>
        </p:spPr>
      </p:pic>
    </p:spTree>
    <p:extLst>
      <p:ext uri="{BB962C8B-B14F-4D97-AF65-F5344CB8AC3E}">
        <p14:creationId xmlns:p14="http://schemas.microsoft.com/office/powerpoint/2010/main" val="417134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1077218"/>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p>
          <a:p>
            <a:r>
              <a:rPr lang="es-MX" sz="2400" b="1" dirty="0">
                <a:latin typeface="Posterama" panose="020B0504020200020000" pitchFamily="34" charset="0"/>
                <a:cs typeface="Posterama" panose="020B0504020200020000" pitchFamily="34" charset="0"/>
              </a:rPr>
              <a:t>… una estimación a considerar</a:t>
            </a:r>
            <a:endParaRPr lang="es-MX"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4152099"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Resultados y Conclusiones</a:t>
            </a:r>
            <a:endParaRPr lang="es-MX" b="1" dirty="0">
              <a:solidFill>
                <a:srgbClr val="FF0000"/>
              </a:solidFill>
              <a:latin typeface="Posterama" panose="020B0504020200020000" pitchFamily="34" charset="0"/>
              <a:cs typeface="Posterama" panose="020B0504020200020000" pitchFamily="34" charset="0"/>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1A870A74-803C-0B84-BA8E-D35398D1B36A}"/>
                  </a:ext>
                </a:extLst>
              </p:cNvPr>
              <p:cNvSpPr txBox="1"/>
              <p:nvPr/>
            </p:nvSpPr>
            <p:spPr>
              <a:xfrm>
                <a:off x="0" y="1666430"/>
                <a:ext cx="12192000" cy="646331"/>
              </a:xfrm>
              <a:prstGeom prst="rect">
                <a:avLst/>
              </a:prstGeom>
              <a:noFill/>
            </p:spPr>
            <p:txBody>
              <a:bodyPr wrap="square" rtlCol="0">
                <a:spAutoFit/>
              </a:bodyPr>
              <a:lstStyle/>
              <a:p>
                <a:r>
                  <a:rPr lang="es-MX" dirty="0"/>
                  <a:t>Se estimo un cálculo para el consumo de agua por Alcaldía por medio de una regresión lineal, los resultados fueron:</a:t>
                </a:r>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 </m:t>
                      </m:r>
                    </m:oMath>
                  </m:oMathPara>
                </a14:m>
                <a:endParaRPr lang="es-MX" dirty="0"/>
              </a:p>
            </p:txBody>
          </p:sp>
        </mc:Choice>
        <mc:Fallback xmlns="">
          <p:sp>
            <p:nvSpPr>
              <p:cNvPr id="2" name="CuadroTexto 1">
                <a:extLst>
                  <a:ext uri="{FF2B5EF4-FFF2-40B4-BE49-F238E27FC236}">
                    <a16:creationId xmlns:a16="http://schemas.microsoft.com/office/drawing/2014/main" id="{1A870A74-803C-0B84-BA8E-D35398D1B36A}"/>
                  </a:ext>
                </a:extLst>
              </p:cNvPr>
              <p:cNvSpPr txBox="1">
                <a:spLocks noRot="1" noChangeAspect="1" noMove="1" noResize="1" noEditPoints="1" noAdjustHandles="1" noChangeArrowheads="1" noChangeShapeType="1" noTextEdit="1"/>
              </p:cNvSpPr>
              <p:nvPr/>
            </p:nvSpPr>
            <p:spPr>
              <a:xfrm>
                <a:off x="0" y="1666430"/>
                <a:ext cx="12192000" cy="646331"/>
              </a:xfrm>
              <a:prstGeom prst="rect">
                <a:avLst/>
              </a:prstGeom>
              <a:blipFill>
                <a:blip r:embed="rId12"/>
                <a:stretch>
                  <a:fillRect l="-400" t="-471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B5383BF-3490-8DA8-96DA-ADA892369036}"/>
                  </a:ext>
                </a:extLst>
              </p:cNvPr>
              <p:cNvSpPr txBox="1"/>
              <p:nvPr/>
            </p:nvSpPr>
            <p:spPr>
              <a:xfrm>
                <a:off x="1185109" y="2509527"/>
                <a:ext cx="9352459" cy="8183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𝐶𝑜𝑛𝑠𝑢𝑚𝑜</m:t>
                      </m:r>
                      <m:r>
                        <a:rPr lang="es-MX" b="0" i="1" smtClean="0">
                          <a:latin typeface="Cambria Math" panose="02040503050406030204" pitchFamily="18" charset="0"/>
                        </a:rPr>
                        <m:t> </m:t>
                      </m:r>
                      <m:r>
                        <a:rPr lang="es-MX" b="0" i="1" smtClean="0">
                          <a:latin typeface="Cambria Math" panose="02040503050406030204" pitchFamily="18" charset="0"/>
                        </a:rPr>
                        <m:t>𝑑𝑒</m:t>
                      </m:r>
                      <m:r>
                        <a:rPr lang="es-MX" b="0" i="1" smtClean="0">
                          <a:latin typeface="Cambria Math" panose="02040503050406030204" pitchFamily="18" charset="0"/>
                        </a:rPr>
                        <m:t> </m:t>
                      </m:r>
                      <m:r>
                        <a:rPr lang="es-MX" b="0" i="1" smtClean="0">
                          <a:latin typeface="Cambria Math" panose="02040503050406030204" pitchFamily="18" charset="0"/>
                        </a:rPr>
                        <m:t>𝐴𝑔𝑢𝑎</m:t>
                      </m:r>
                      <m:r>
                        <a:rPr lang="es-MX" i="1" smtClean="0">
                          <a:latin typeface="Cambria Math" panose="02040503050406030204" pitchFamily="18" charset="0"/>
                        </a:rPr>
                        <m:t>=</m:t>
                      </m:r>
                      <m:r>
                        <a:rPr lang="es-MX" b="0" i="1" smtClean="0">
                          <a:latin typeface="Cambria Math" panose="02040503050406030204" pitchFamily="18" charset="0"/>
                        </a:rPr>
                        <m:t>111,652−98,831.6∗%</m:t>
                      </m:r>
                      <m:r>
                        <a:rPr lang="es-MX" b="0" i="1" smtClean="0">
                          <a:latin typeface="Cambria Math" panose="02040503050406030204" pitchFamily="18" charset="0"/>
                        </a:rPr>
                        <m:t>𝑂𝑐𝑢𝑝</m:t>
                      </m:r>
                      <m:r>
                        <a:rPr lang="es-MX" b="0" i="1" smtClean="0">
                          <a:latin typeface="Cambria Math" panose="02040503050406030204" pitchFamily="18" charset="0"/>
                        </a:rPr>
                        <m:t> </m:t>
                      </m:r>
                      <m:r>
                        <a:rPr lang="es-MX" b="0" i="1" smtClean="0">
                          <a:latin typeface="Cambria Math" panose="02040503050406030204" pitchFamily="18" charset="0"/>
                        </a:rPr>
                        <m:t>𝑁𝑜</m:t>
                      </m:r>
                      <m:r>
                        <a:rPr lang="es-MX" b="0" i="1" smtClean="0">
                          <a:latin typeface="Cambria Math" panose="02040503050406030204" pitchFamily="18" charset="0"/>
                        </a:rPr>
                        <m:t> </m:t>
                      </m:r>
                      <m:r>
                        <a:rPr lang="es-MX" b="0" i="1" smtClean="0">
                          <a:latin typeface="Cambria Math" panose="02040503050406030204" pitchFamily="18" charset="0"/>
                        </a:rPr>
                        <m:t>𝐴𝑔𝑢𝑎</m:t>
                      </m:r>
                      <m:r>
                        <a:rPr lang="es-MX" b="0" i="1" smtClean="0">
                          <a:latin typeface="Cambria Math" panose="02040503050406030204" pitchFamily="18" charset="0"/>
                        </a:rPr>
                        <m:t> </m:t>
                      </m:r>
                      <m:r>
                        <a:rPr lang="es-MX" b="0" i="1" smtClean="0">
                          <a:latin typeface="Cambria Math" panose="02040503050406030204" pitchFamily="18" charset="0"/>
                        </a:rPr>
                        <m:t>𝐸𝑛𝑡</m:t>
                      </m:r>
                      <m:r>
                        <a:rPr lang="es-MX" b="0" i="1" smtClean="0">
                          <a:latin typeface="Cambria Math" panose="02040503050406030204" pitchFamily="18" charset="0"/>
                        </a:rPr>
                        <m:t>+9,420∗</m:t>
                      </m:r>
                      <m:r>
                        <a:rPr lang="es-MX" b="0" i="1" smtClean="0">
                          <a:latin typeface="Cambria Math" panose="02040503050406030204" pitchFamily="18" charset="0"/>
                        </a:rPr>
                        <m:t>𝑇𝑖𝑒𝑛𝑑𝑎𝑠𝑃𝑙𝑎𝑧𝑎</m:t>
                      </m:r>
                      <m:r>
                        <a:rPr lang="es-MX" b="0" i="1" smtClean="0">
                          <a:latin typeface="Cambria Math" panose="02040503050406030204" pitchFamily="18" charset="0"/>
                        </a:rPr>
                        <m:t>+628.8∗</m:t>
                      </m:r>
                      <m:r>
                        <a:rPr lang="es-MX" b="0" i="1" smtClean="0">
                          <a:latin typeface="Cambria Math" panose="02040503050406030204" pitchFamily="18" charset="0"/>
                        </a:rPr>
                        <m:t>𝑉𝑖𝑣𝑃𝑎𝑟𝑡</m:t>
                      </m:r>
                      <m:r>
                        <a:rPr lang="es-MX" b="0" i="1" smtClean="0">
                          <a:latin typeface="Cambria Math" panose="02040503050406030204" pitchFamily="18" charset="0"/>
                        </a:rPr>
                        <m:t> </m:t>
                      </m:r>
                      <m:r>
                        <a:rPr lang="es-MX" b="0" i="1" smtClean="0">
                          <a:latin typeface="Cambria Math" panose="02040503050406030204" pitchFamily="18" charset="0"/>
                        </a:rPr>
                        <m:t>𝑈𝑇</m:t>
                      </m:r>
                      <m:r>
                        <a:rPr lang="es-MX" b="0" i="1" smtClean="0">
                          <a:latin typeface="Cambria Math" panose="02040503050406030204" pitchFamily="18" charset="0"/>
                        </a:rPr>
                        <m:t>+6,081∗</m:t>
                      </m:r>
                      <m:r>
                        <a:rPr lang="es-MX" b="0" i="1" smtClean="0">
                          <a:latin typeface="Cambria Math" panose="02040503050406030204" pitchFamily="18" charset="0"/>
                        </a:rPr>
                        <m:t>𝑉𝑃𝐻</m:t>
                      </m:r>
                      <m:r>
                        <a:rPr lang="es-MX" b="0" i="1" smtClean="0">
                          <a:latin typeface="Cambria Math" panose="02040503050406030204" pitchFamily="18" charset="0"/>
                        </a:rPr>
                        <m:t> </m:t>
                      </m:r>
                      <m:r>
                        <a:rPr lang="es-MX" b="0" i="1" smtClean="0">
                          <a:latin typeface="Cambria Math" panose="02040503050406030204" pitchFamily="18" charset="0"/>
                        </a:rPr>
                        <m:t>𝑁𝑜𝐷𝑟𝑒𝑛</m:t>
                      </m:r>
                      <m:r>
                        <a:rPr lang="es-MX" b="0" i="1" smtClean="0">
                          <a:latin typeface="Cambria Math" panose="02040503050406030204" pitchFamily="18" charset="0"/>
                        </a:rPr>
                        <m:t> −14∗</m:t>
                      </m:r>
                      <m:r>
                        <a:rPr lang="es-MX" b="0" i="1" smtClean="0">
                          <a:latin typeface="Cambria Math" panose="02040503050406030204" pitchFamily="18" charset="0"/>
                        </a:rPr>
                        <m:t>𝑉𝑃𝐻</m:t>
                      </m:r>
                      <m:r>
                        <a:rPr lang="es-MX" b="0" i="1" smtClean="0">
                          <a:latin typeface="Cambria Math" panose="02040503050406030204" pitchFamily="18" charset="0"/>
                        </a:rPr>
                        <m:t> </m:t>
                      </m:r>
                      <m:r>
                        <a:rPr lang="es-MX" b="0" i="1" smtClean="0">
                          <a:latin typeface="Cambria Math" panose="02040503050406030204" pitchFamily="18" charset="0"/>
                        </a:rPr>
                        <m:t>𝑆𝑃𝑀𝑉𝑃𝐼</m:t>
                      </m:r>
                    </m:oMath>
                  </m:oMathPara>
                </a14:m>
                <a:endParaRPr lang="es-MX" dirty="0"/>
              </a:p>
            </p:txBody>
          </p:sp>
        </mc:Choice>
        <mc:Fallback xmlns="">
          <p:sp>
            <p:nvSpPr>
              <p:cNvPr id="13" name="CuadroTexto 12">
                <a:extLst>
                  <a:ext uri="{FF2B5EF4-FFF2-40B4-BE49-F238E27FC236}">
                    <a16:creationId xmlns:a16="http://schemas.microsoft.com/office/drawing/2014/main" id="{2B5383BF-3490-8DA8-96DA-ADA892369036}"/>
                  </a:ext>
                </a:extLst>
              </p:cNvPr>
              <p:cNvSpPr txBox="1">
                <a:spLocks noRot="1" noChangeAspect="1" noMove="1" noResize="1" noEditPoints="1" noAdjustHandles="1" noChangeArrowheads="1" noChangeShapeType="1" noTextEdit="1"/>
              </p:cNvSpPr>
              <p:nvPr/>
            </p:nvSpPr>
            <p:spPr>
              <a:xfrm>
                <a:off x="1185109" y="2509527"/>
                <a:ext cx="9352459" cy="818301"/>
              </a:xfrm>
              <a:prstGeom prst="rect">
                <a:avLst/>
              </a:prstGeom>
              <a:blipFill>
                <a:blip r:embed="rId13"/>
                <a:stretch>
                  <a:fillRect b="-149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E4C54DE5-D23D-8C8E-82AE-E2F91118D14D}"/>
                  </a:ext>
                </a:extLst>
              </p:cNvPr>
              <p:cNvSpPr txBox="1"/>
              <p:nvPr/>
            </p:nvSpPr>
            <p:spPr>
              <a:xfrm>
                <a:off x="0" y="3722949"/>
                <a:ext cx="12192000" cy="2308324"/>
              </a:xfrm>
              <a:prstGeom prst="rect">
                <a:avLst/>
              </a:prstGeom>
              <a:noFill/>
            </p:spPr>
            <p:txBody>
              <a:bodyPr wrap="square" rtlCol="0">
                <a:spAutoFit/>
              </a:bodyPr>
              <a:lstStyle/>
              <a:p>
                <a:r>
                  <a:rPr lang="es-MX" dirty="0"/>
                  <a:t>Donde:</a:t>
                </a:r>
              </a:p>
              <a:p>
                <a:endParaRPr lang="es-MX" dirty="0"/>
              </a:p>
              <a:p>
                <a:pPr marL="285750" indent="-285750">
                  <a:buFont typeface="Arial" panose="020B0604020202020204" pitchFamily="34" charset="0"/>
                  <a:buChar char="•"/>
                </a:pPr>
                <a:r>
                  <a:rPr lang="es-MX" dirty="0"/>
                  <a:t>%</a:t>
                </a:r>
                <a:r>
                  <a:rPr lang="es-MX" dirty="0" err="1"/>
                  <a:t>Ocup</a:t>
                </a:r>
                <a:r>
                  <a:rPr lang="es-MX" dirty="0"/>
                  <a:t> No Agua </a:t>
                </a:r>
                <a:r>
                  <a:rPr lang="es-MX" dirty="0" err="1"/>
                  <a:t>Ent</a:t>
                </a:r>
                <a:r>
                  <a:rPr lang="es-MX" dirty="0"/>
                  <a:t>: Proporción de ocupantes de viviendas particulares habitadas que no disponen de agua entubada.</a:t>
                </a:r>
              </a:p>
              <a:p>
                <a:pPr marL="285750" indent="-285750">
                  <a:buFont typeface="Arial" panose="020B0604020202020204" pitchFamily="34" charset="0"/>
                  <a:buChar char="•"/>
                </a:pPr>
                <a:r>
                  <a:rPr lang="es-MX" dirty="0"/>
                  <a:t>Tiendas Plaza: Número de plazas comerciales en la Alcaldía.</a:t>
                </a:r>
              </a:p>
              <a:p>
                <a:pPr marL="285750" indent="-285750">
                  <a:buFont typeface="Arial" panose="020B0604020202020204" pitchFamily="34" charset="0"/>
                  <a:buChar char="•"/>
                </a:pPr>
                <a:r>
                  <a:rPr lang="es-MX" dirty="0" err="1"/>
                  <a:t>VivPart</a:t>
                </a:r>
                <a:r>
                  <a:rPr lang="es-MX" dirty="0"/>
                  <a:t> UT: Viviendas particulares de uso temporal.</a:t>
                </a:r>
              </a:p>
              <a:p>
                <a:pPr marL="285750" indent="-285750">
                  <a:buFont typeface="Arial" panose="020B0604020202020204" pitchFamily="34" charset="0"/>
                  <a:buChar char="•"/>
                </a:pPr>
                <a:r>
                  <a:rPr lang="es-MX" dirty="0"/>
                  <a:t>VPH </a:t>
                </a:r>
                <a:r>
                  <a:rPr lang="es-MX" dirty="0" err="1"/>
                  <a:t>NoDren</a:t>
                </a:r>
                <a:r>
                  <a:rPr lang="es-MX" dirty="0"/>
                  <a:t>: Viviendas particulares habitadas que no disponen de drenaje.</a:t>
                </a:r>
              </a:p>
              <a:p>
                <a:pPr marL="285750" indent="-285750">
                  <a:buFont typeface="Arial" panose="020B0604020202020204" pitchFamily="34" charset="0"/>
                  <a:buChar char="•"/>
                </a:pPr>
                <a:r>
                  <a:rPr lang="es-MX" dirty="0"/>
                  <a:t>VPH SPMVPI: Viviendas particulares que </a:t>
                </a:r>
                <a:r>
                  <a:rPr lang="es-MX" b="1" dirty="0"/>
                  <a:t>NO </a:t>
                </a:r>
                <a:r>
                  <a:rPr lang="es-MX" dirty="0"/>
                  <a:t>disponen de servicio de películas, música o videos de paga por Internet.</a:t>
                </a:r>
              </a:p>
              <a:p>
                <a14:m>
                  <m:oMath xmlns:m="http://schemas.openxmlformats.org/officeDocument/2006/math">
                    <m:r>
                      <a:rPr lang="es-MX" b="0" i="1" smtClean="0">
                        <a:latin typeface="Cambria Math" panose="02040503050406030204" pitchFamily="18" charset="0"/>
                      </a:rPr>
                      <m:t> </m:t>
                    </m:r>
                  </m:oMath>
                </a14:m>
                <a:r>
                  <a:rPr lang="es-MX" dirty="0"/>
                  <a:t> </a:t>
                </a:r>
              </a:p>
            </p:txBody>
          </p:sp>
        </mc:Choice>
        <mc:Fallback xmlns="">
          <p:sp>
            <p:nvSpPr>
              <p:cNvPr id="23" name="CuadroTexto 22">
                <a:extLst>
                  <a:ext uri="{FF2B5EF4-FFF2-40B4-BE49-F238E27FC236}">
                    <a16:creationId xmlns:a16="http://schemas.microsoft.com/office/drawing/2014/main" id="{E4C54DE5-D23D-8C8E-82AE-E2F91118D14D}"/>
                  </a:ext>
                </a:extLst>
              </p:cNvPr>
              <p:cNvSpPr txBox="1">
                <a:spLocks noRot="1" noChangeAspect="1" noMove="1" noResize="1" noEditPoints="1" noAdjustHandles="1" noChangeArrowheads="1" noChangeShapeType="1" noTextEdit="1"/>
              </p:cNvSpPr>
              <p:nvPr/>
            </p:nvSpPr>
            <p:spPr>
              <a:xfrm>
                <a:off x="0" y="3722949"/>
                <a:ext cx="12192000" cy="2308324"/>
              </a:xfrm>
              <a:prstGeom prst="rect">
                <a:avLst/>
              </a:prstGeom>
              <a:blipFill>
                <a:blip r:embed="rId14"/>
                <a:stretch>
                  <a:fillRect l="-400" t="-1587"/>
                </a:stretch>
              </a:blipFill>
            </p:spPr>
            <p:txBody>
              <a:bodyPr/>
              <a:lstStyle/>
              <a:p>
                <a:r>
                  <a:rPr lang="es-MX">
                    <a:noFill/>
                  </a:rPr>
                  <a:t> </a:t>
                </a:r>
              </a:p>
            </p:txBody>
          </p:sp>
        </mc:Fallback>
      </mc:AlternateContent>
      <p:pic>
        <p:nvPicPr>
          <p:cNvPr id="29" name="Imagen 28" descr="Círculo&#10;&#10;Descripción generada automáticamente con confianza media">
            <a:extLst>
              <a:ext uri="{FF2B5EF4-FFF2-40B4-BE49-F238E27FC236}">
                <a16:creationId xmlns:a16="http://schemas.microsoft.com/office/drawing/2014/main" id="{3B93CEB2-240A-80EB-0271-705C683BEA2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2312761"/>
            <a:ext cx="1015067" cy="1015067"/>
          </a:xfrm>
          <a:prstGeom prst="rect">
            <a:avLst/>
          </a:prstGeom>
        </p:spPr>
      </p:pic>
      <p:pic>
        <p:nvPicPr>
          <p:cNvPr id="31" name="Imagen 30" descr="Un dibujo en blanco y negro&#10;&#10;Descripción generada automáticamente con confianza media">
            <a:extLst>
              <a:ext uri="{FF2B5EF4-FFF2-40B4-BE49-F238E27FC236}">
                <a16:creationId xmlns:a16="http://schemas.microsoft.com/office/drawing/2014/main" id="{B9FEC09B-DF77-E36E-338A-71771DA6BB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75410" y="2357300"/>
            <a:ext cx="1309688" cy="1483485"/>
          </a:xfrm>
          <a:prstGeom prst="rect">
            <a:avLst/>
          </a:prstGeom>
        </p:spPr>
      </p:pic>
    </p:spTree>
    <p:extLst>
      <p:ext uri="{BB962C8B-B14F-4D97-AF65-F5344CB8AC3E}">
        <p14:creationId xmlns:p14="http://schemas.microsoft.com/office/powerpoint/2010/main" val="211791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3025187"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Resumen Ejecutivo</a:t>
            </a:r>
            <a:endParaRPr lang="es-MX" b="1" dirty="0">
              <a:solidFill>
                <a:srgbClr val="FF0000"/>
              </a:solidFill>
              <a:latin typeface="Posterama" panose="020B0504020200020000" pitchFamily="34" charset="0"/>
              <a:cs typeface="Posterama" panose="020B0504020200020000" pitchFamily="34" charset="0"/>
            </a:endParaRPr>
          </a:p>
        </p:txBody>
      </p:sp>
      <p:graphicFrame>
        <p:nvGraphicFramePr>
          <p:cNvPr id="22" name="Tabla 2">
            <a:extLst>
              <a:ext uri="{FF2B5EF4-FFF2-40B4-BE49-F238E27FC236}">
                <a16:creationId xmlns:a16="http://schemas.microsoft.com/office/drawing/2014/main" id="{54D23B78-A052-898A-759E-9B1285F44BD1}"/>
              </a:ext>
            </a:extLst>
          </p:cNvPr>
          <p:cNvGraphicFramePr>
            <a:graphicFrameLocks noGrp="1"/>
          </p:cNvGraphicFramePr>
          <p:nvPr>
            <p:extLst>
              <p:ext uri="{D42A27DB-BD31-4B8C-83A1-F6EECF244321}">
                <p14:modId xmlns:p14="http://schemas.microsoft.com/office/powerpoint/2010/main" val="821939727"/>
              </p:ext>
            </p:extLst>
          </p:nvPr>
        </p:nvGraphicFramePr>
        <p:xfrm>
          <a:off x="205273" y="1477765"/>
          <a:ext cx="5445995" cy="5188320"/>
        </p:xfrm>
        <a:graphic>
          <a:graphicData uri="http://schemas.openxmlformats.org/drawingml/2006/table">
            <a:tbl>
              <a:tblPr firstRow="1" bandRow="1">
                <a:tableStyleId>{5C22544A-7EE6-4342-B048-85BDC9FD1C3A}</a:tableStyleId>
              </a:tblPr>
              <a:tblGrid>
                <a:gridCol w="2241995">
                  <a:extLst>
                    <a:ext uri="{9D8B030D-6E8A-4147-A177-3AD203B41FA5}">
                      <a16:colId xmlns:a16="http://schemas.microsoft.com/office/drawing/2014/main" val="3657901838"/>
                    </a:ext>
                  </a:extLst>
                </a:gridCol>
                <a:gridCol w="3204000">
                  <a:extLst>
                    <a:ext uri="{9D8B030D-6E8A-4147-A177-3AD203B41FA5}">
                      <a16:colId xmlns:a16="http://schemas.microsoft.com/office/drawing/2014/main" val="3035057601"/>
                    </a:ext>
                  </a:extLst>
                </a:gridCol>
              </a:tblGrid>
              <a:tr h="973723">
                <a:tc>
                  <a:txBody>
                    <a:bodyPr/>
                    <a:lstStyle/>
                    <a:p>
                      <a:r>
                        <a:rPr lang="es-MX" sz="1200" b="1" dirty="0">
                          <a:solidFill>
                            <a:schemeClr val="tx1"/>
                          </a:solidFill>
                          <a:latin typeface="Avenir Next LT Pro" panose="020B0504020202020204" pitchFamily="34" charset="0"/>
                        </a:rPr>
                        <a:t>Preguntas para guiarnos</a:t>
                      </a:r>
                    </a:p>
                  </a:txBody>
                  <a:tcPr>
                    <a:lnL w="28575" cap="flat" cmpd="sng" algn="ctr">
                      <a:no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MX" sz="1200" b="1" dirty="0">
                          <a:solidFill>
                            <a:schemeClr val="bg1"/>
                          </a:solidFill>
                          <a:latin typeface="Avenir Next LT Pro" panose="020B0504020202020204" pitchFamily="34" charset="0"/>
                        </a:rPr>
                        <a:t>PROYECTO</a:t>
                      </a:r>
                    </a:p>
                    <a:p>
                      <a:endParaRPr lang="es-MX" sz="1200" b="1" dirty="0">
                        <a:solidFill>
                          <a:schemeClr val="bg1"/>
                        </a:solidFill>
                        <a:latin typeface="Avenir Next LT Pro" panose="020B0504020202020204" pitchFamily="34" charset="0"/>
                      </a:endParaRPr>
                    </a:p>
                    <a:p>
                      <a:pPr algn="l"/>
                      <a:r>
                        <a:rPr lang="es-MX" sz="1200" b="0" dirty="0">
                          <a:solidFill>
                            <a:schemeClr val="bg1"/>
                          </a:solidFill>
                          <a:latin typeface="Avenir Next LT Pro" panose="020B0504020202020204" pitchFamily="34" charset="0"/>
                        </a:rPr>
                        <a:t>Evaluar potencial rentabilidad de </a:t>
                      </a:r>
                    </a:p>
                    <a:p>
                      <a:pPr algn="l"/>
                      <a:r>
                        <a:rPr lang="es-MX" sz="1200" b="0" dirty="0">
                          <a:solidFill>
                            <a:schemeClr val="bg1"/>
                          </a:solidFill>
                          <a:latin typeface="Avenir Next LT Pro" panose="020B0504020202020204" pitchFamily="34" charset="0"/>
                        </a:rPr>
                        <a:t>centros urbanos por el consumo de agua en zona</a:t>
                      </a:r>
                    </a:p>
                  </a:txBody>
                  <a:tcP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CC0000"/>
                    </a:solidFill>
                  </a:tcPr>
                </a:tc>
                <a:extLst>
                  <a:ext uri="{0D108BD9-81ED-4DB2-BD59-A6C34878D82A}">
                    <a16:rowId xmlns:a16="http://schemas.microsoft.com/office/drawing/2014/main" val="3825383817"/>
                  </a:ext>
                </a:extLst>
              </a:tr>
              <a:tr h="442602">
                <a:tc>
                  <a:txBody>
                    <a:bodyPr/>
                    <a:lstStyle/>
                    <a:p>
                      <a:pPr algn="ctr"/>
                      <a:r>
                        <a:rPr lang="es-MX" sz="1200" b="0" dirty="0">
                          <a:solidFill>
                            <a:schemeClr val="tx1"/>
                          </a:solidFill>
                          <a:latin typeface="Avenir Next LT Pro" panose="020B0504020202020204" pitchFamily="34" charset="0"/>
                        </a:rPr>
                        <a:t>¿Qué estoy haciendo?</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MX" sz="1200" b="0" dirty="0">
                          <a:solidFill>
                            <a:schemeClr val="tx1"/>
                          </a:solidFill>
                          <a:latin typeface="Avenir Next LT Pro" panose="020B0504020202020204" pitchFamily="34" charset="0"/>
                        </a:rPr>
                        <a:t>Relacionando consumo de agua por zonas urbanas</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830614"/>
                  </a:ext>
                </a:extLst>
              </a:tr>
              <a:tr h="442602">
                <a:tc>
                  <a:txBody>
                    <a:bodyPr/>
                    <a:lstStyle/>
                    <a:p>
                      <a:pPr algn="ctr"/>
                      <a:r>
                        <a:rPr lang="es-MX" sz="1200" b="0" dirty="0">
                          <a:solidFill>
                            <a:schemeClr val="tx1"/>
                          </a:solidFill>
                          <a:latin typeface="Avenir Next LT Pro" panose="020B0504020202020204" pitchFamily="34" charset="0"/>
                        </a:rPr>
                        <a:t>¿Para qué lo estoy haciendo?</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MX" sz="1200" b="0" dirty="0">
                          <a:solidFill>
                            <a:schemeClr val="tx1"/>
                          </a:solidFill>
                          <a:latin typeface="Avenir Next LT Pro" panose="020B0504020202020204" pitchFamily="34" charset="0"/>
                        </a:rPr>
                        <a:t>Para evaluar rentabilidad que podría tener un centro urbano en cierta zona CDMX</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8115114"/>
                  </a:ext>
                </a:extLst>
              </a:tr>
              <a:tr h="2628000">
                <a:tc>
                  <a:txBody>
                    <a:bodyPr/>
                    <a:lstStyle/>
                    <a:p>
                      <a:pPr algn="ctr"/>
                      <a:r>
                        <a:rPr lang="es-MX" sz="1200" b="0" dirty="0">
                          <a:solidFill>
                            <a:schemeClr val="tx1"/>
                          </a:solidFill>
                          <a:latin typeface="Avenir Next LT Pro" panose="020B0504020202020204" pitchFamily="34" charset="0"/>
                        </a:rPr>
                        <a:t>¿Cómo lo estoy haciendo?</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sz="1200" b="0" dirty="0">
                        <a:solidFill>
                          <a:schemeClr val="tx1"/>
                        </a:solidFill>
                        <a:latin typeface="Avenir Next LT Pro" panose="020B05040202020202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281075"/>
                  </a:ext>
                </a:extLst>
              </a:tr>
              <a:tr h="619642">
                <a:tc>
                  <a:txBody>
                    <a:bodyPr/>
                    <a:lstStyle/>
                    <a:p>
                      <a:pPr algn="ctr"/>
                      <a:r>
                        <a:rPr lang="es-MX" sz="1200" b="0" dirty="0">
                          <a:solidFill>
                            <a:schemeClr val="tx1"/>
                          </a:solidFill>
                          <a:latin typeface="Avenir Next LT Pro" panose="020B0504020202020204" pitchFamily="34" charset="0"/>
                        </a:rPr>
                        <a:t>¿A quién se lo vendo?</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MX" sz="1200" b="0" dirty="0" err="1">
                          <a:solidFill>
                            <a:schemeClr val="tx1"/>
                          </a:solidFill>
                          <a:latin typeface="Avenir Next LT Pro" panose="020B0504020202020204" pitchFamily="34" charset="0"/>
                        </a:rPr>
                        <a:t>PyMEs</a:t>
                      </a:r>
                      <a:r>
                        <a:rPr lang="es-MX" sz="1200" b="0" dirty="0">
                          <a:solidFill>
                            <a:schemeClr val="tx1"/>
                          </a:solidFill>
                          <a:latin typeface="Avenir Next LT Pro" panose="020B0504020202020204" pitchFamily="34" charset="0"/>
                        </a:rPr>
                        <a:t>, Restaurantes, Cafés y otros comercios que sean arrendatarios. O como análisis a Fibras (REITS). Entre otros.</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1571509"/>
                  </a:ext>
                </a:extLst>
              </a:tr>
            </a:tbl>
          </a:graphicData>
        </a:graphic>
      </p:graphicFrame>
      <p:pic>
        <p:nvPicPr>
          <p:cNvPr id="23" name="Gráfico 22" descr="Ayuda contorno">
            <a:extLst>
              <a:ext uri="{FF2B5EF4-FFF2-40B4-BE49-F238E27FC236}">
                <a16:creationId xmlns:a16="http://schemas.microsoft.com/office/drawing/2014/main" id="{C2922DC2-6E70-E7E5-B208-F164E6AF46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75" y="1731067"/>
            <a:ext cx="647700" cy="647700"/>
          </a:xfrm>
          <a:prstGeom prst="rect">
            <a:avLst/>
          </a:prstGeom>
        </p:spPr>
      </p:pic>
      <p:pic>
        <p:nvPicPr>
          <p:cNvPr id="26" name="Gráfico 25" descr="Ducha contorno">
            <a:extLst>
              <a:ext uri="{FF2B5EF4-FFF2-40B4-BE49-F238E27FC236}">
                <a16:creationId xmlns:a16="http://schemas.microsoft.com/office/drawing/2014/main" id="{48D5142A-0EB5-9AF5-19BC-62BED3E07A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86082" y="1503124"/>
            <a:ext cx="540000" cy="540000"/>
          </a:xfrm>
          <a:prstGeom prst="rect">
            <a:avLst/>
          </a:prstGeom>
        </p:spPr>
      </p:pic>
      <p:sp>
        <p:nvSpPr>
          <p:cNvPr id="27" name="CuadroTexto 26">
            <a:extLst>
              <a:ext uri="{FF2B5EF4-FFF2-40B4-BE49-F238E27FC236}">
                <a16:creationId xmlns:a16="http://schemas.microsoft.com/office/drawing/2014/main" id="{4ED89C18-9F9B-8EC4-AE9E-D578EC842C72}"/>
              </a:ext>
            </a:extLst>
          </p:cNvPr>
          <p:cNvSpPr txBox="1"/>
          <p:nvPr/>
        </p:nvSpPr>
        <p:spPr>
          <a:xfrm>
            <a:off x="3764002" y="3466471"/>
            <a:ext cx="1862080" cy="707886"/>
          </a:xfrm>
          <a:prstGeom prst="rect">
            <a:avLst/>
          </a:prstGeom>
          <a:noFill/>
        </p:spPr>
        <p:txBody>
          <a:bodyPr wrap="square" rtlCol="0">
            <a:spAutoFit/>
          </a:bodyPr>
          <a:lstStyle/>
          <a:p>
            <a:pPr marL="171450" indent="-171450">
              <a:buFont typeface="Arial" panose="020B0604020202020204" pitchFamily="34" charset="0"/>
              <a:buChar char="•"/>
            </a:pPr>
            <a:r>
              <a:rPr lang="es-MX" sz="800" dirty="0">
                <a:latin typeface="Avenir Next LT Pro" panose="020B0504020202020204" pitchFamily="34" charset="0"/>
              </a:rPr>
              <a:t>Datos históricos de </a:t>
            </a:r>
            <a:r>
              <a:rPr lang="es-MX" sz="800" b="1" dirty="0">
                <a:latin typeface="Avenir Next LT Pro" panose="020B0504020202020204" pitchFamily="34" charset="0"/>
              </a:rPr>
              <a:t>agua</a:t>
            </a:r>
          </a:p>
          <a:p>
            <a:pPr marL="171450" indent="-171450">
              <a:buFont typeface="Arial" panose="020B0604020202020204" pitchFamily="34" charset="0"/>
              <a:buChar char="•"/>
            </a:pPr>
            <a:r>
              <a:rPr lang="es-MX" sz="800" dirty="0">
                <a:latin typeface="Avenir Next LT Pro" panose="020B0504020202020204" pitchFamily="34" charset="0"/>
              </a:rPr>
              <a:t>Datos de </a:t>
            </a:r>
            <a:r>
              <a:rPr lang="es-MX" sz="800" b="1" dirty="0">
                <a:latin typeface="Avenir Next LT Pro" panose="020B0504020202020204" pitchFamily="34" charset="0"/>
              </a:rPr>
              <a:t>geolocalización</a:t>
            </a:r>
            <a:r>
              <a:rPr lang="es-MX" sz="800" dirty="0">
                <a:latin typeface="Avenir Next LT Pro" panose="020B0504020202020204" pitchFamily="34" charset="0"/>
              </a:rPr>
              <a:t> en zonas de CDMX</a:t>
            </a:r>
          </a:p>
          <a:p>
            <a:r>
              <a:rPr lang="es-MX" sz="800" b="1" i="1" dirty="0">
                <a:latin typeface="Avenir Next LT Pro" panose="020B0504020202020204" pitchFamily="34" charset="0"/>
              </a:rPr>
              <a:t>Fuentes</a:t>
            </a:r>
            <a:r>
              <a:rPr lang="es-MX" sz="800" i="1" dirty="0">
                <a:latin typeface="Avenir Next LT Pro" panose="020B0504020202020204" pitchFamily="34" charset="0"/>
              </a:rPr>
              <a:t>: DENUE (</a:t>
            </a:r>
            <a:r>
              <a:rPr lang="es-MX" sz="800" i="1" dirty="0" err="1">
                <a:latin typeface="Avenir Next LT Pro" panose="020B0504020202020204" pitchFamily="34" charset="0"/>
              </a:rPr>
              <a:t>Inegi</a:t>
            </a:r>
            <a:r>
              <a:rPr lang="es-MX" sz="800" i="1" dirty="0">
                <a:latin typeface="Avenir Next LT Pro" panose="020B0504020202020204" pitchFamily="34" charset="0"/>
              </a:rPr>
              <a:t>), Datos abiertos CDMX, </a:t>
            </a:r>
            <a:r>
              <a:rPr lang="es-MX" sz="800" i="1" dirty="0" err="1">
                <a:latin typeface="Avenir Next LT Pro" panose="020B0504020202020204" pitchFamily="34" charset="0"/>
              </a:rPr>
              <a:t>APIs</a:t>
            </a:r>
            <a:r>
              <a:rPr lang="es-MX" sz="800" i="1" dirty="0">
                <a:latin typeface="Avenir Next LT Pro" panose="020B0504020202020204" pitchFamily="34" charset="0"/>
              </a:rPr>
              <a:t> varias (</a:t>
            </a:r>
            <a:r>
              <a:rPr lang="es-MX" sz="800" i="1" dirty="0" err="1">
                <a:latin typeface="Avenir Next LT Pro" panose="020B0504020202020204" pitchFamily="34" charset="0"/>
              </a:rPr>
              <a:t>Inegi</a:t>
            </a:r>
            <a:r>
              <a:rPr lang="es-MX" sz="800" i="1" dirty="0">
                <a:latin typeface="Avenir Next LT Pro" panose="020B0504020202020204" pitchFamily="34" charset="0"/>
              </a:rPr>
              <a:t>)</a:t>
            </a:r>
          </a:p>
        </p:txBody>
      </p:sp>
      <p:sp>
        <p:nvSpPr>
          <p:cNvPr id="28" name="Rectángulo: esquinas redondeadas 27">
            <a:extLst>
              <a:ext uri="{FF2B5EF4-FFF2-40B4-BE49-F238E27FC236}">
                <a16:creationId xmlns:a16="http://schemas.microsoft.com/office/drawing/2014/main" id="{EA4043AB-BB4F-7303-5045-28C350A244C9}"/>
              </a:ext>
            </a:extLst>
          </p:cNvPr>
          <p:cNvSpPr/>
          <p:nvPr/>
        </p:nvSpPr>
        <p:spPr>
          <a:xfrm>
            <a:off x="2481665" y="3623497"/>
            <a:ext cx="867747" cy="25843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latin typeface="Avenir Next LT Pro" panose="020B0504020202020204" pitchFamily="34" charset="0"/>
              </a:rPr>
              <a:t>Input</a:t>
            </a:r>
          </a:p>
        </p:txBody>
      </p:sp>
      <p:cxnSp>
        <p:nvCxnSpPr>
          <p:cNvPr id="29" name="Conector recto 28">
            <a:extLst>
              <a:ext uri="{FF2B5EF4-FFF2-40B4-BE49-F238E27FC236}">
                <a16:creationId xmlns:a16="http://schemas.microsoft.com/office/drawing/2014/main" id="{BBBB587B-5CB2-7CF1-1DF4-E7D5C139D2A8}"/>
              </a:ext>
            </a:extLst>
          </p:cNvPr>
          <p:cNvCxnSpPr/>
          <p:nvPr/>
        </p:nvCxnSpPr>
        <p:spPr>
          <a:xfrm>
            <a:off x="3349412" y="3752715"/>
            <a:ext cx="41458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Rectángulo: esquinas redondeadas 29">
            <a:extLst>
              <a:ext uri="{FF2B5EF4-FFF2-40B4-BE49-F238E27FC236}">
                <a16:creationId xmlns:a16="http://schemas.microsoft.com/office/drawing/2014/main" id="{6370856E-552A-31E8-627A-F9B23F9F3855}"/>
              </a:ext>
            </a:extLst>
          </p:cNvPr>
          <p:cNvSpPr/>
          <p:nvPr/>
        </p:nvSpPr>
        <p:spPr>
          <a:xfrm>
            <a:off x="2481664" y="4665619"/>
            <a:ext cx="867747" cy="25843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solidFill>
                  <a:schemeClr val="tx1"/>
                </a:solidFill>
                <a:latin typeface="Avenir Next LT Pro" panose="020B0504020202020204" pitchFamily="34" charset="0"/>
              </a:rPr>
              <a:t>Proceso</a:t>
            </a:r>
          </a:p>
        </p:txBody>
      </p:sp>
      <p:sp>
        <p:nvSpPr>
          <p:cNvPr id="31" name="Rectángulo: esquinas redondeadas 30">
            <a:extLst>
              <a:ext uri="{FF2B5EF4-FFF2-40B4-BE49-F238E27FC236}">
                <a16:creationId xmlns:a16="http://schemas.microsoft.com/office/drawing/2014/main" id="{882CBC44-793D-C70C-6C86-3B5B954051E3}"/>
              </a:ext>
            </a:extLst>
          </p:cNvPr>
          <p:cNvSpPr/>
          <p:nvPr/>
        </p:nvSpPr>
        <p:spPr>
          <a:xfrm>
            <a:off x="2481664" y="5501683"/>
            <a:ext cx="867747" cy="25843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latin typeface="Avenir Next LT Pro" panose="020B0504020202020204" pitchFamily="34" charset="0"/>
              </a:rPr>
              <a:t>Output</a:t>
            </a:r>
          </a:p>
        </p:txBody>
      </p:sp>
      <p:cxnSp>
        <p:nvCxnSpPr>
          <p:cNvPr id="32" name="Conector recto de flecha 31">
            <a:extLst>
              <a:ext uri="{FF2B5EF4-FFF2-40B4-BE49-F238E27FC236}">
                <a16:creationId xmlns:a16="http://schemas.microsoft.com/office/drawing/2014/main" id="{714DAE76-D8A9-6E17-9C2A-A234DD58A1F4}"/>
              </a:ext>
            </a:extLst>
          </p:cNvPr>
          <p:cNvCxnSpPr>
            <a:cxnSpLocks/>
            <a:stCxn id="28" idx="2"/>
            <a:endCxn id="30" idx="0"/>
          </p:cNvCxnSpPr>
          <p:nvPr/>
        </p:nvCxnSpPr>
        <p:spPr>
          <a:xfrm flipH="1">
            <a:off x="2915538" y="3881933"/>
            <a:ext cx="1" cy="783686"/>
          </a:xfrm>
          <a:prstGeom prst="straightConnector1">
            <a:avLst/>
          </a:prstGeom>
          <a:ln w="12700">
            <a:solidFill>
              <a:schemeClr val="tx1">
                <a:lumMod val="85000"/>
                <a:lumOff val="1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FB5510D-1E47-1D0A-4530-AFA70F18E61B}"/>
              </a:ext>
            </a:extLst>
          </p:cNvPr>
          <p:cNvCxnSpPr>
            <a:cxnSpLocks/>
            <a:stCxn id="30" idx="2"/>
            <a:endCxn id="31" idx="0"/>
          </p:cNvCxnSpPr>
          <p:nvPr/>
        </p:nvCxnSpPr>
        <p:spPr>
          <a:xfrm>
            <a:off x="2915538" y="4924055"/>
            <a:ext cx="0" cy="577628"/>
          </a:xfrm>
          <a:prstGeom prst="straightConnector1">
            <a:avLst/>
          </a:prstGeom>
          <a:ln w="12700">
            <a:solidFill>
              <a:schemeClr val="tx1">
                <a:lumMod val="85000"/>
                <a:lumOff val="1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EBE613DB-9512-8B46-7070-B2B3BD2D9441}"/>
              </a:ext>
            </a:extLst>
          </p:cNvPr>
          <p:cNvSpPr txBox="1"/>
          <p:nvPr/>
        </p:nvSpPr>
        <p:spPr>
          <a:xfrm>
            <a:off x="3683992" y="4606773"/>
            <a:ext cx="2022099" cy="338554"/>
          </a:xfrm>
          <a:prstGeom prst="rect">
            <a:avLst/>
          </a:prstGeom>
          <a:noFill/>
        </p:spPr>
        <p:txBody>
          <a:bodyPr wrap="square" rtlCol="0">
            <a:spAutoFit/>
          </a:bodyPr>
          <a:lstStyle/>
          <a:p>
            <a:pPr marL="171450" indent="-171450">
              <a:buFont typeface="Arial" panose="020B0604020202020204" pitchFamily="34" charset="0"/>
              <a:buChar char="•"/>
            </a:pPr>
            <a:r>
              <a:rPr lang="es-MX" sz="800" dirty="0">
                <a:latin typeface="Avenir Next LT Pro" panose="020B0504020202020204" pitchFamily="34" charset="0"/>
              </a:rPr>
              <a:t>Carga, limpieza, transformación y</a:t>
            </a:r>
          </a:p>
          <a:p>
            <a:pPr marL="171450" indent="-171450">
              <a:buFont typeface="Arial" panose="020B0604020202020204" pitchFamily="34" charset="0"/>
              <a:buChar char="•"/>
            </a:pPr>
            <a:r>
              <a:rPr lang="es-MX" sz="800" dirty="0">
                <a:latin typeface="Avenir Next LT Pro" panose="020B0504020202020204" pitchFamily="34" charset="0"/>
              </a:rPr>
              <a:t>creación de un modelo.</a:t>
            </a:r>
          </a:p>
        </p:txBody>
      </p:sp>
      <p:cxnSp>
        <p:nvCxnSpPr>
          <p:cNvPr id="35" name="Conector recto 34">
            <a:extLst>
              <a:ext uri="{FF2B5EF4-FFF2-40B4-BE49-F238E27FC236}">
                <a16:creationId xmlns:a16="http://schemas.microsoft.com/office/drawing/2014/main" id="{24B17520-931F-373C-6304-F3F086F85841}"/>
              </a:ext>
            </a:extLst>
          </p:cNvPr>
          <p:cNvCxnSpPr>
            <a:cxnSpLocks/>
          </p:cNvCxnSpPr>
          <p:nvPr/>
        </p:nvCxnSpPr>
        <p:spPr>
          <a:xfrm>
            <a:off x="3349411" y="4802248"/>
            <a:ext cx="288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F78BBEC5-78AC-92D0-F98E-A5EF4A440A5C}"/>
              </a:ext>
            </a:extLst>
          </p:cNvPr>
          <p:cNvSpPr txBox="1"/>
          <p:nvPr/>
        </p:nvSpPr>
        <p:spPr>
          <a:xfrm>
            <a:off x="3656580" y="5489741"/>
            <a:ext cx="2022099" cy="338554"/>
          </a:xfrm>
          <a:prstGeom prst="rect">
            <a:avLst/>
          </a:prstGeom>
          <a:noFill/>
        </p:spPr>
        <p:txBody>
          <a:bodyPr wrap="square" rtlCol="0">
            <a:spAutoFit/>
          </a:bodyPr>
          <a:lstStyle/>
          <a:p>
            <a:pPr marL="171450" indent="-171450">
              <a:buFont typeface="Arial" panose="020B0604020202020204" pitchFamily="34" charset="0"/>
              <a:buChar char="•"/>
            </a:pPr>
            <a:r>
              <a:rPr lang="es-MX" sz="800" dirty="0">
                <a:latin typeface="Avenir Next LT Pro" panose="020B0504020202020204" pitchFamily="34" charset="0"/>
              </a:rPr>
              <a:t>Estimación del consumo de agua de las 16 alcaldías de la CDMX.</a:t>
            </a:r>
          </a:p>
        </p:txBody>
      </p:sp>
      <p:cxnSp>
        <p:nvCxnSpPr>
          <p:cNvPr id="37" name="Conector recto 36">
            <a:extLst>
              <a:ext uri="{FF2B5EF4-FFF2-40B4-BE49-F238E27FC236}">
                <a16:creationId xmlns:a16="http://schemas.microsoft.com/office/drawing/2014/main" id="{C699A74E-962C-B2B8-9670-F558792D3551}"/>
              </a:ext>
            </a:extLst>
          </p:cNvPr>
          <p:cNvCxnSpPr>
            <a:cxnSpLocks/>
          </p:cNvCxnSpPr>
          <p:nvPr/>
        </p:nvCxnSpPr>
        <p:spPr>
          <a:xfrm>
            <a:off x="3349411" y="5654251"/>
            <a:ext cx="288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3" name="Gráfico 62" descr="Hombre sosteniendo una taza">
            <a:extLst>
              <a:ext uri="{FF2B5EF4-FFF2-40B4-BE49-F238E27FC236}">
                <a16:creationId xmlns:a16="http://schemas.microsoft.com/office/drawing/2014/main" id="{FB7AD6D6-11E6-214E-9386-D0CBE2ACE5FC}"/>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b="42576"/>
          <a:stretch/>
        </p:blipFill>
        <p:spPr>
          <a:xfrm flipH="1">
            <a:off x="9453300" y="3620065"/>
            <a:ext cx="1905000" cy="2472305"/>
          </a:xfrm>
          <a:prstGeom prst="rect">
            <a:avLst/>
          </a:prstGeom>
        </p:spPr>
      </p:pic>
      <p:pic>
        <p:nvPicPr>
          <p:cNvPr id="65" name="Gráfico 64" descr="Hombre con vello facial">
            <a:extLst>
              <a:ext uri="{FF2B5EF4-FFF2-40B4-BE49-F238E27FC236}">
                <a16:creationId xmlns:a16="http://schemas.microsoft.com/office/drawing/2014/main" id="{6C0C8C34-AC84-DC8F-55F3-9FD0B0EB501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52466" y="4094874"/>
            <a:ext cx="1428750" cy="1936060"/>
          </a:xfrm>
          <a:prstGeom prst="rect">
            <a:avLst/>
          </a:prstGeom>
        </p:spPr>
      </p:pic>
      <p:pic>
        <p:nvPicPr>
          <p:cNvPr id="67" name="Gráfico 66" descr="Hombre mayor con chaqueta">
            <a:extLst>
              <a:ext uri="{FF2B5EF4-FFF2-40B4-BE49-F238E27FC236}">
                <a16:creationId xmlns:a16="http://schemas.microsoft.com/office/drawing/2014/main" id="{905A55A5-DAA2-2B1A-9945-740484779C83}"/>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b="53898"/>
          <a:stretch/>
        </p:blipFill>
        <p:spPr>
          <a:xfrm flipH="1">
            <a:off x="10643925" y="4088574"/>
            <a:ext cx="1428750" cy="2050706"/>
          </a:xfrm>
          <a:prstGeom prst="rect">
            <a:avLst/>
          </a:prstGeom>
        </p:spPr>
      </p:pic>
      <p:sp>
        <p:nvSpPr>
          <p:cNvPr id="68" name="Bocadillo: rectángulo con esquinas redondeadas 67">
            <a:extLst>
              <a:ext uri="{FF2B5EF4-FFF2-40B4-BE49-F238E27FC236}">
                <a16:creationId xmlns:a16="http://schemas.microsoft.com/office/drawing/2014/main" id="{ED0076E1-E467-3955-0F74-73E064F421CE}"/>
              </a:ext>
            </a:extLst>
          </p:cNvPr>
          <p:cNvSpPr/>
          <p:nvPr/>
        </p:nvSpPr>
        <p:spPr>
          <a:xfrm>
            <a:off x="6056058" y="1473348"/>
            <a:ext cx="2613471" cy="1530220"/>
          </a:xfrm>
          <a:prstGeom prst="wedgeRoundRectCallout">
            <a:avLst>
              <a:gd name="adj1" fmla="val -7445"/>
              <a:gd name="adj2" fmla="val 113529"/>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a:solidFill>
                  <a:schemeClr val="tx1"/>
                </a:solidFill>
                <a:latin typeface="Avenir Next LT Pro" panose="020B0504020202020204" pitchFamily="34" charset="0"/>
              </a:rPr>
              <a:t>Lo mejor, es poner su restaurante de comida muy cara en las zonas A,B y C.</a:t>
            </a:r>
          </a:p>
          <a:p>
            <a:r>
              <a:rPr lang="es-MX" sz="1400">
                <a:solidFill>
                  <a:schemeClr val="tx1"/>
                </a:solidFill>
                <a:latin typeface="Avenir Next LT Pro" panose="020B0504020202020204" pitchFamily="34" charset="0"/>
              </a:rPr>
              <a:t>En las demás zonas, pueden poner comida rápida.</a:t>
            </a:r>
            <a:endParaRPr lang="es-MX" sz="1400" dirty="0">
              <a:solidFill>
                <a:schemeClr val="tx1"/>
              </a:solidFill>
              <a:latin typeface="Avenir Next LT Pro" panose="020B0504020202020204" pitchFamily="34" charset="0"/>
            </a:endParaRPr>
          </a:p>
        </p:txBody>
      </p:sp>
      <p:sp>
        <p:nvSpPr>
          <p:cNvPr id="71" name="Bocadillo: rectángulo con esquinas redondeadas 70">
            <a:extLst>
              <a:ext uri="{FF2B5EF4-FFF2-40B4-BE49-F238E27FC236}">
                <a16:creationId xmlns:a16="http://schemas.microsoft.com/office/drawing/2014/main" id="{430C6B3E-EC60-4DD4-5DC7-F291AFEB4F18}"/>
              </a:ext>
            </a:extLst>
          </p:cNvPr>
          <p:cNvSpPr/>
          <p:nvPr/>
        </p:nvSpPr>
        <p:spPr>
          <a:xfrm>
            <a:off x="9649117" y="2339036"/>
            <a:ext cx="1581386" cy="729204"/>
          </a:xfrm>
          <a:prstGeom prst="wedgeRoundRectCallout">
            <a:avLst>
              <a:gd name="adj1" fmla="val -7445"/>
              <a:gd name="adj2" fmla="val 113529"/>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dirty="0">
                <a:solidFill>
                  <a:schemeClr val="tx1"/>
                </a:solidFill>
                <a:latin typeface="Avenir Next LT Pro" panose="020B0504020202020204" pitchFamily="34" charset="0"/>
              </a:rPr>
              <a:t>¿Cómo lo encontraron?</a:t>
            </a:r>
          </a:p>
        </p:txBody>
      </p:sp>
      <p:sp>
        <p:nvSpPr>
          <p:cNvPr id="72" name="Bocadillo: rectángulo con esquinas redondeadas 71">
            <a:extLst>
              <a:ext uri="{FF2B5EF4-FFF2-40B4-BE49-F238E27FC236}">
                <a16:creationId xmlns:a16="http://schemas.microsoft.com/office/drawing/2014/main" id="{ABDE0018-510B-A12F-CA8A-148657135ACB}"/>
              </a:ext>
            </a:extLst>
          </p:cNvPr>
          <p:cNvSpPr/>
          <p:nvPr/>
        </p:nvSpPr>
        <p:spPr>
          <a:xfrm>
            <a:off x="7656626" y="3216713"/>
            <a:ext cx="1905000" cy="878161"/>
          </a:xfrm>
          <a:prstGeom prst="wedgeRoundRectCallout">
            <a:avLst>
              <a:gd name="adj1" fmla="val -38282"/>
              <a:gd name="adj2" fmla="val 81921"/>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400" dirty="0">
                <a:solidFill>
                  <a:schemeClr val="tx1"/>
                </a:solidFill>
                <a:latin typeface="Avenir Next LT Pro" panose="020B0504020202020204" pitchFamily="34" charset="0"/>
              </a:rPr>
              <a:t>Datos del gobierno, </a:t>
            </a:r>
            <a:r>
              <a:rPr lang="es-MX" sz="1400" dirty="0" err="1">
                <a:solidFill>
                  <a:schemeClr val="tx1"/>
                </a:solidFill>
                <a:latin typeface="Avenir Next LT Pro" panose="020B0504020202020204" pitchFamily="34" charset="0"/>
              </a:rPr>
              <a:t>Sqoop</a:t>
            </a:r>
            <a:r>
              <a:rPr lang="es-MX" sz="1400" dirty="0">
                <a:solidFill>
                  <a:schemeClr val="tx1"/>
                </a:solidFill>
                <a:latin typeface="Avenir Next LT Pro" panose="020B0504020202020204" pitchFamily="34" charset="0"/>
              </a:rPr>
              <a:t>, HIVE, Cloud </a:t>
            </a:r>
            <a:r>
              <a:rPr lang="es-MX" sz="1400" dirty="0" err="1">
                <a:solidFill>
                  <a:schemeClr val="tx1"/>
                </a:solidFill>
                <a:latin typeface="Avenir Next LT Pro" panose="020B0504020202020204" pitchFamily="34" charset="0"/>
              </a:rPr>
              <a:t>Functions</a:t>
            </a:r>
            <a:r>
              <a:rPr lang="es-MX" sz="1400" dirty="0">
                <a:solidFill>
                  <a:schemeClr val="tx1"/>
                </a:solidFill>
                <a:latin typeface="Avenir Next LT Pro" panose="020B0504020202020204" pitchFamily="34" charset="0"/>
              </a:rPr>
              <a:t>… lo usual</a:t>
            </a:r>
          </a:p>
        </p:txBody>
      </p:sp>
    </p:spTree>
    <p:extLst>
      <p:ext uri="{BB962C8B-B14F-4D97-AF65-F5344CB8AC3E}">
        <p14:creationId xmlns:p14="http://schemas.microsoft.com/office/powerpoint/2010/main" val="317268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2374368"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Visión General</a:t>
            </a:r>
            <a:endParaRPr lang="es-MX" b="1" dirty="0">
              <a:solidFill>
                <a:srgbClr val="FF0000"/>
              </a:solidFill>
              <a:latin typeface="Posterama" panose="020B0504020200020000" pitchFamily="34" charset="0"/>
              <a:cs typeface="Posterama" panose="020B0504020200020000" pitchFamily="34" charset="0"/>
            </a:endParaRPr>
          </a:p>
        </p:txBody>
      </p:sp>
      <p:sp>
        <p:nvSpPr>
          <p:cNvPr id="24" name="CuadroTexto 23">
            <a:extLst>
              <a:ext uri="{FF2B5EF4-FFF2-40B4-BE49-F238E27FC236}">
                <a16:creationId xmlns:a16="http://schemas.microsoft.com/office/drawing/2014/main" id="{7EAB1D64-2226-E1CE-67C7-C11CD973E723}"/>
              </a:ext>
            </a:extLst>
          </p:cNvPr>
          <p:cNvSpPr txBox="1"/>
          <p:nvPr/>
        </p:nvSpPr>
        <p:spPr>
          <a:xfrm>
            <a:off x="586896" y="1557471"/>
            <a:ext cx="1277914" cy="307777"/>
          </a:xfrm>
          <a:prstGeom prst="rect">
            <a:avLst/>
          </a:prstGeom>
          <a:noFill/>
        </p:spPr>
        <p:txBody>
          <a:bodyPr wrap="none" rtlCol="0">
            <a:spAutoFit/>
          </a:bodyPr>
          <a:lstStyle/>
          <a:p>
            <a:r>
              <a:rPr lang="es-MX" sz="1400" b="1" dirty="0">
                <a:latin typeface="Avenir Next LT Pro" panose="020B0504020202020204" pitchFamily="34" charset="0"/>
              </a:rPr>
              <a:t>Limitaciones</a:t>
            </a:r>
          </a:p>
        </p:txBody>
      </p:sp>
      <p:sp>
        <p:nvSpPr>
          <p:cNvPr id="25" name="CuadroTexto 24">
            <a:extLst>
              <a:ext uri="{FF2B5EF4-FFF2-40B4-BE49-F238E27FC236}">
                <a16:creationId xmlns:a16="http://schemas.microsoft.com/office/drawing/2014/main" id="{BB8C1C56-B3C9-F25A-743F-B13E4BEE3402}"/>
              </a:ext>
            </a:extLst>
          </p:cNvPr>
          <p:cNvSpPr txBox="1"/>
          <p:nvPr/>
        </p:nvSpPr>
        <p:spPr>
          <a:xfrm>
            <a:off x="6247784" y="1476444"/>
            <a:ext cx="1024896" cy="307777"/>
          </a:xfrm>
          <a:prstGeom prst="rect">
            <a:avLst/>
          </a:prstGeom>
          <a:noFill/>
        </p:spPr>
        <p:txBody>
          <a:bodyPr wrap="none" rtlCol="0">
            <a:spAutoFit/>
          </a:bodyPr>
          <a:lstStyle/>
          <a:p>
            <a:r>
              <a:rPr lang="es-MX" sz="1400" b="1" dirty="0">
                <a:latin typeface="Avenir Next LT Pro" panose="020B0504020202020204" pitchFamily="34" charset="0"/>
              </a:rPr>
              <a:t>Propósito</a:t>
            </a:r>
          </a:p>
        </p:txBody>
      </p:sp>
      <p:cxnSp>
        <p:nvCxnSpPr>
          <p:cNvPr id="26" name="Conector recto 25">
            <a:extLst>
              <a:ext uri="{FF2B5EF4-FFF2-40B4-BE49-F238E27FC236}">
                <a16:creationId xmlns:a16="http://schemas.microsoft.com/office/drawing/2014/main" id="{E1F1AA94-E0C5-D09B-6272-210C87AF0106}"/>
              </a:ext>
            </a:extLst>
          </p:cNvPr>
          <p:cNvCxnSpPr>
            <a:cxnSpLocks/>
          </p:cNvCxnSpPr>
          <p:nvPr/>
        </p:nvCxnSpPr>
        <p:spPr>
          <a:xfrm>
            <a:off x="213049" y="1630333"/>
            <a:ext cx="0" cy="4722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E6D04A79-A88D-3BCC-D059-32D35E5770DB}"/>
              </a:ext>
            </a:extLst>
          </p:cNvPr>
          <p:cNvSpPr txBox="1"/>
          <p:nvPr/>
        </p:nvSpPr>
        <p:spPr>
          <a:xfrm>
            <a:off x="840582" y="2039814"/>
            <a:ext cx="4602125" cy="3970318"/>
          </a:xfrm>
          <a:prstGeom prst="rect">
            <a:avLst/>
          </a:prstGeom>
          <a:noFill/>
        </p:spPr>
        <p:txBody>
          <a:bodyPr wrap="square" rtlCol="0">
            <a:spAutoFit/>
          </a:bodyPr>
          <a:lstStyle/>
          <a:p>
            <a:r>
              <a:rPr lang="es-MX" dirty="0">
                <a:latin typeface="Avenir Next LT Pro" panose="020B0504020202020204" pitchFamily="34" charset="0"/>
              </a:rPr>
              <a:t>Datos abiertos</a:t>
            </a:r>
          </a:p>
          <a:p>
            <a:endParaRPr lang="es-MX" dirty="0">
              <a:latin typeface="Avenir Next LT Pro" panose="020B0504020202020204" pitchFamily="34" charset="0"/>
            </a:endParaRPr>
          </a:p>
          <a:p>
            <a:pPr marL="342900" indent="-342900">
              <a:buFont typeface="+mj-lt"/>
              <a:buAutoNum type="arabicPeriod"/>
            </a:pPr>
            <a:r>
              <a:rPr lang="es-MX" dirty="0">
                <a:latin typeface="Avenir Next LT Pro" panose="020B0504020202020204" pitchFamily="34" charset="0"/>
              </a:rPr>
              <a:t>Calidad</a:t>
            </a:r>
          </a:p>
          <a:p>
            <a:pPr marL="342900" indent="-342900">
              <a:buFont typeface="+mj-lt"/>
              <a:buAutoNum type="arabicPeriod"/>
            </a:pPr>
            <a:r>
              <a:rPr lang="es-MX" dirty="0">
                <a:latin typeface="Avenir Next LT Pro" panose="020B0504020202020204" pitchFamily="34" charset="0"/>
              </a:rPr>
              <a:t>Disponibilidad</a:t>
            </a:r>
          </a:p>
          <a:p>
            <a:pPr marL="342900" indent="-342900">
              <a:buFont typeface="+mj-lt"/>
              <a:buAutoNum type="arabicPeriod"/>
            </a:pPr>
            <a:r>
              <a:rPr lang="es-MX" dirty="0">
                <a:latin typeface="Avenir Next LT Pro" panose="020B0504020202020204" pitchFamily="34" charset="0"/>
              </a:rPr>
              <a:t>Temporalidad</a:t>
            </a:r>
          </a:p>
          <a:p>
            <a:pPr marL="342900" indent="-342900">
              <a:buFont typeface="+mj-lt"/>
              <a:buAutoNum type="arabicPeriod"/>
            </a:pPr>
            <a:endParaRPr lang="es-MX" dirty="0">
              <a:latin typeface="Avenir Next LT Pro" panose="020B0504020202020204" pitchFamily="34" charset="0"/>
            </a:endParaRPr>
          </a:p>
          <a:p>
            <a:r>
              <a:rPr lang="es-MX" dirty="0">
                <a:latin typeface="Avenir Next LT Pro" panose="020B0504020202020204" pitchFamily="34" charset="0"/>
              </a:rPr>
              <a:t>Conectividad</a:t>
            </a:r>
          </a:p>
          <a:p>
            <a:endParaRPr lang="es-MX" dirty="0">
              <a:latin typeface="Avenir Next LT Pro" panose="020B0504020202020204" pitchFamily="34" charset="0"/>
            </a:endParaRPr>
          </a:p>
          <a:p>
            <a:pPr marL="342900" indent="-342900">
              <a:buFont typeface="+mj-lt"/>
              <a:buAutoNum type="arabicPeriod"/>
            </a:pPr>
            <a:r>
              <a:rPr lang="es-MX" dirty="0">
                <a:latin typeface="Avenir Next LT Pro" panose="020B0504020202020204" pitchFamily="34" charset="0"/>
              </a:rPr>
              <a:t>Cloud SQL a HIVE</a:t>
            </a:r>
          </a:p>
          <a:p>
            <a:pPr marL="342900" indent="-342900">
              <a:buFont typeface="+mj-lt"/>
              <a:buAutoNum type="arabicPeriod"/>
            </a:pPr>
            <a:endParaRPr lang="es-MX" dirty="0">
              <a:latin typeface="Avenir Next LT Pro" panose="020B0504020202020204" pitchFamily="34" charset="0"/>
            </a:endParaRPr>
          </a:p>
          <a:p>
            <a:r>
              <a:rPr lang="es-MX" dirty="0">
                <a:latin typeface="Avenir Next LT Pro" panose="020B0504020202020204" pitchFamily="34" charset="0"/>
              </a:rPr>
              <a:t>Tiempo y experiencia</a:t>
            </a:r>
          </a:p>
          <a:p>
            <a:endParaRPr lang="es-MX" dirty="0">
              <a:latin typeface="Avenir Next LT Pro" panose="020B0504020202020204" pitchFamily="34" charset="0"/>
            </a:endParaRPr>
          </a:p>
          <a:p>
            <a:pPr marL="342900" indent="-342900">
              <a:buFont typeface="+mj-lt"/>
              <a:buAutoNum type="arabicPeriod"/>
            </a:pPr>
            <a:r>
              <a:rPr lang="es-MX" dirty="0">
                <a:latin typeface="Avenir Next LT Pro" panose="020B0504020202020204" pitchFamily="34" charset="0"/>
              </a:rPr>
              <a:t>Proyecto acotado a unas semanas</a:t>
            </a:r>
          </a:p>
          <a:p>
            <a:pPr marL="342900" indent="-342900">
              <a:buFont typeface="+mj-lt"/>
              <a:buAutoNum type="arabicPeriod"/>
            </a:pPr>
            <a:r>
              <a:rPr lang="es-MX" dirty="0">
                <a:latin typeface="Avenir Next LT Pro" panose="020B0504020202020204" pitchFamily="34" charset="0"/>
              </a:rPr>
              <a:t>Herramientas nuevas para algunos</a:t>
            </a:r>
          </a:p>
        </p:txBody>
      </p:sp>
      <p:sp>
        <p:nvSpPr>
          <p:cNvPr id="66" name="CuadroTexto 65">
            <a:extLst>
              <a:ext uri="{FF2B5EF4-FFF2-40B4-BE49-F238E27FC236}">
                <a16:creationId xmlns:a16="http://schemas.microsoft.com/office/drawing/2014/main" id="{AF044831-C9F9-020B-E6F4-09332C09A6F8}"/>
              </a:ext>
            </a:extLst>
          </p:cNvPr>
          <p:cNvSpPr txBox="1"/>
          <p:nvPr/>
        </p:nvSpPr>
        <p:spPr>
          <a:xfrm>
            <a:off x="6555758" y="1865248"/>
            <a:ext cx="5402023" cy="4247317"/>
          </a:xfrm>
          <a:prstGeom prst="rect">
            <a:avLst/>
          </a:prstGeom>
          <a:noFill/>
        </p:spPr>
        <p:txBody>
          <a:bodyPr wrap="square" rtlCol="0">
            <a:spAutoFit/>
          </a:bodyPr>
          <a:lstStyle/>
          <a:p>
            <a:r>
              <a:rPr lang="es-MX" dirty="0">
                <a:latin typeface="Avenir Next LT Pro" panose="020B0504020202020204" pitchFamily="34" charset="0"/>
              </a:rPr>
              <a:t>El objetivo del proyecto es utilizar diferentes variables socio económicas publicadas por el gobierno de la Ciudad de México que permitan estimar el consumo de agua por alcaldía para prevenir el desabasto de agua en la ciudad. </a:t>
            </a:r>
          </a:p>
          <a:p>
            <a:endParaRPr lang="es-MX" dirty="0">
              <a:latin typeface="Avenir Next LT Pro" panose="020B0504020202020204" pitchFamily="34" charset="0"/>
            </a:endParaRPr>
          </a:p>
          <a:p>
            <a:r>
              <a:rPr lang="es-MX" dirty="0">
                <a:latin typeface="Avenir Next LT Pro" panose="020B0504020202020204" pitchFamily="34" charset="0"/>
              </a:rPr>
              <a:t>Los resultados de este proyecto podrían ser utilizados por las autoridades de la Ciudad</a:t>
            </a:r>
          </a:p>
          <a:p>
            <a:r>
              <a:rPr lang="es-MX" dirty="0">
                <a:latin typeface="Avenir Next LT Pro" panose="020B0504020202020204" pitchFamily="34" charset="0"/>
              </a:rPr>
              <a:t>de México para mejor la calidad de vida de los ciudadanos. </a:t>
            </a:r>
          </a:p>
          <a:p>
            <a:endParaRPr lang="es-MX" dirty="0">
              <a:latin typeface="Avenir Next LT Pro" panose="020B0504020202020204" pitchFamily="34" charset="0"/>
            </a:endParaRPr>
          </a:p>
          <a:p>
            <a:r>
              <a:rPr lang="es-MX" dirty="0">
                <a:latin typeface="Avenir Next LT Pro" panose="020B0504020202020204" pitchFamily="34" charset="0"/>
              </a:rPr>
              <a:t>Además, podrían ser empleados por constructoras en busca de zonas rentables para la construcción de nuevos desarrollos inmobiliarios y comerciales.</a:t>
            </a:r>
          </a:p>
        </p:txBody>
      </p:sp>
    </p:spTree>
    <p:extLst>
      <p:ext uri="{BB962C8B-B14F-4D97-AF65-F5344CB8AC3E}">
        <p14:creationId xmlns:p14="http://schemas.microsoft.com/office/powerpoint/2010/main" val="266632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2675732"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Revisión y Datos</a:t>
            </a:r>
            <a:endParaRPr lang="es-MX" b="1" dirty="0">
              <a:solidFill>
                <a:srgbClr val="FF0000"/>
              </a:solidFill>
              <a:latin typeface="Posterama" panose="020B0504020200020000" pitchFamily="34" charset="0"/>
              <a:cs typeface="Posterama" panose="020B0504020200020000" pitchFamily="34" charset="0"/>
            </a:endParaRPr>
          </a:p>
        </p:txBody>
      </p:sp>
      <p:graphicFrame>
        <p:nvGraphicFramePr>
          <p:cNvPr id="2" name="Tabla 3">
            <a:extLst>
              <a:ext uri="{FF2B5EF4-FFF2-40B4-BE49-F238E27FC236}">
                <a16:creationId xmlns:a16="http://schemas.microsoft.com/office/drawing/2014/main" id="{D2D566B2-9FF9-C178-A373-DB03D069F940}"/>
              </a:ext>
            </a:extLst>
          </p:cNvPr>
          <p:cNvGraphicFramePr>
            <a:graphicFrameLocks noGrp="1"/>
          </p:cNvGraphicFramePr>
          <p:nvPr>
            <p:extLst>
              <p:ext uri="{D42A27DB-BD31-4B8C-83A1-F6EECF244321}">
                <p14:modId xmlns:p14="http://schemas.microsoft.com/office/powerpoint/2010/main" val="1483424529"/>
              </p:ext>
            </p:extLst>
          </p:nvPr>
        </p:nvGraphicFramePr>
        <p:xfrm>
          <a:off x="205273" y="1474237"/>
          <a:ext cx="11308328" cy="4904031"/>
        </p:xfrm>
        <a:graphic>
          <a:graphicData uri="http://schemas.openxmlformats.org/drawingml/2006/table">
            <a:tbl>
              <a:tblPr firstRow="1" bandRow="1">
                <a:tableStyleId>{5C22544A-7EE6-4342-B048-85BDC9FD1C3A}</a:tableStyleId>
              </a:tblPr>
              <a:tblGrid>
                <a:gridCol w="4290527">
                  <a:extLst>
                    <a:ext uri="{9D8B030D-6E8A-4147-A177-3AD203B41FA5}">
                      <a16:colId xmlns:a16="http://schemas.microsoft.com/office/drawing/2014/main" val="4141900811"/>
                    </a:ext>
                  </a:extLst>
                </a:gridCol>
                <a:gridCol w="7017801">
                  <a:extLst>
                    <a:ext uri="{9D8B030D-6E8A-4147-A177-3AD203B41FA5}">
                      <a16:colId xmlns:a16="http://schemas.microsoft.com/office/drawing/2014/main" val="2698467040"/>
                    </a:ext>
                  </a:extLst>
                </a:gridCol>
              </a:tblGrid>
              <a:tr h="358584">
                <a:tc>
                  <a:txBody>
                    <a:bodyPr/>
                    <a:lstStyle/>
                    <a:p>
                      <a:r>
                        <a:rPr lang="es-MX" sz="1400" b="0" dirty="0">
                          <a:solidFill>
                            <a:schemeClr val="tx1">
                              <a:lumMod val="95000"/>
                              <a:lumOff val="5000"/>
                            </a:schemeClr>
                          </a:solidFill>
                          <a:latin typeface="Avenir Next LT Pro" panose="020B0504020202020204" pitchFamily="34" charset="0"/>
                        </a:rPr>
                        <a:t>Origen de los datos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Revisión de Datos Primeros Pasos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5945958"/>
                  </a:ext>
                </a:extLst>
              </a:tr>
              <a:tr h="3813927">
                <a:tc>
                  <a:txBody>
                    <a:bodyPr/>
                    <a:lstStyle/>
                    <a:p>
                      <a:r>
                        <a:rPr lang="es-MX" sz="1400" b="0" dirty="0">
                          <a:solidFill>
                            <a:schemeClr val="tx1">
                              <a:lumMod val="95000"/>
                              <a:lumOff val="5000"/>
                            </a:schemeClr>
                          </a:solidFill>
                          <a:latin typeface="Avenir Next LT Pro" panose="020B0504020202020204" pitchFamily="34" charset="0"/>
                        </a:rPr>
                        <a:t>Imagen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Imagen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19729"/>
                  </a:ext>
                </a:extLst>
              </a:tr>
              <a:tr h="707343">
                <a:tc>
                  <a:txBody>
                    <a:bodyPr/>
                    <a:lstStyle/>
                    <a:p>
                      <a:r>
                        <a:rPr lang="es-MX" sz="1400" b="0" dirty="0">
                          <a:solidFill>
                            <a:schemeClr val="tx1">
                              <a:lumMod val="95000"/>
                              <a:lumOff val="5000"/>
                            </a:schemeClr>
                          </a:solidFill>
                          <a:latin typeface="Avenir Next LT Pro" panose="020B0504020202020204" pitchFamily="34" charset="0"/>
                        </a:rPr>
                        <a:t>Descripción:</a:t>
                      </a:r>
                    </a:p>
                    <a:p>
                      <a:endParaRPr lang="es-MX" sz="1400" b="0" dirty="0">
                        <a:solidFill>
                          <a:schemeClr val="tx1">
                            <a:lumMod val="95000"/>
                            <a:lumOff val="5000"/>
                          </a:schemeClr>
                        </a:solidFill>
                        <a:latin typeface="Avenir Next LT Pro" panose="020B0504020202020204" pitchFamily="34" charset="0"/>
                      </a:endParaRPr>
                    </a:p>
                    <a:p>
                      <a:r>
                        <a:rPr lang="es-MX" sz="1400" b="0" dirty="0">
                          <a:solidFill>
                            <a:schemeClr val="tx1">
                              <a:lumMod val="95000"/>
                              <a:lumOff val="5000"/>
                            </a:schemeClr>
                          </a:solidFill>
                          <a:latin typeface="Avenir Next LT Pro" panose="020B0504020202020204" pitchFamily="34" charset="0"/>
                        </a:rPr>
                        <a:t>Datos abiertos del gobierno, CDMX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Descripción: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Datos centralizados para su posterior procesamiento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307598"/>
                  </a:ext>
                </a:extLst>
              </a:tr>
            </a:tbl>
          </a:graphicData>
        </a:graphic>
      </p:graphicFrame>
      <p:pic>
        <p:nvPicPr>
          <p:cNvPr id="8" name="Imagen 7">
            <a:extLst>
              <a:ext uri="{FF2B5EF4-FFF2-40B4-BE49-F238E27FC236}">
                <a16:creationId xmlns:a16="http://schemas.microsoft.com/office/drawing/2014/main" id="{AA9738D6-416E-EB3F-4ACA-69BDD9267FBD}"/>
              </a:ext>
            </a:extLst>
          </p:cNvPr>
          <p:cNvPicPr>
            <a:picLocks noChangeAspect="1"/>
          </p:cNvPicPr>
          <p:nvPr/>
        </p:nvPicPr>
        <p:blipFill>
          <a:blip r:embed="rId12"/>
          <a:stretch>
            <a:fillRect/>
          </a:stretch>
        </p:blipFill>
        <p:spPr>
          <a:xfrm>
            <a:off x="205273" y="2208274"/>
            <a:ext cx="3502940" cy="2862763"/>
          </a:xfrm>
          <a:prstGeom prst="rect">
            <a:avLst/>
          </a:prstGeom>
        </p:spPr>
      </p:pic>
      <p:sp>
        <p:nvSpPr>
          <p:cNvPr id="23" name="Rectángulo: esquinas redondeadas 63">
            <a:extLst>
              <a:ext uri="{FF2B5EF4-FFF2-40B4-BE49-F238E27FC236}">
                <a16:creationId xmlns:a16="http://schemas.microsoft.com/office/drawing/2014/main" id="{5673E0EA-CA8E-B37C-BEA8-CF9B4E66684A}"/>
              </a:ext>
            </a:extLst>
          </p:cNvPr>
          <p:cNvSpPr/>
          <p:nvPr/>
        </p:nvSpPr>
        <p:spPr>
          <a:xfrm>
            <a:off x="7640127" y="3429000"/>
            <a:ext cx="3261476" cy="476747"/>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60">
            <a:extLst>
              <a:ext uri="{FF2B5EF4-FFF2-40B4-BE49-F238E27FC236}">
                <a16:creationId xmlns:a16="http://schemas.microsoft.com/office/drawing/2014/main" id="{9015DB01-5FDD-C9F9-9B3E-A41EC34FF920}"/>
              </a:ext>
            </a:extLst>
          </p:cNvPr>
          <p:cNvSpPr txBox="1"/>
          <p:nvPr/>
        </p:nvSpPr>
        <p:spPr>
          <a:xfrm>
            <a:off x="7810914" y="3431906"/>
            <a:ext cx="2891711" cy="415498"/>
          </a:xfrm>
          <a:prstGeom prst="rect">
            <a:avLst/>
          </a:prstGeom>
          <a:noFill/>
        </p:spPr>
        <p:txBody>
          <a:bodyPr wrap="square" rtlCol="0">
            <a:spAutoFit/>
          </a:bodyPr>
          <a:lstStyle/>
          <a:p>
            <a:r>
              <a:rPr lang="es-MX" sz="1050" dirty="0">
                <a:solidFill>
                  <a:schemeClr val="bg1"/>
                </a:solidFill>
                <a:latin typeface="Avenir Next LT Pro" panose="020B0504020202020204" pitchFamily="34" charset="0"/>
              </a:rPr>
              <a:t>Se definen procesos de transformación para cada uno de los sets de datos obtenidos</a:t>
            </a:r>
          </a:p>
        </p:txBody>
      </p:sp>
      <p:pic>
        <p:nvPicPr>
          <p:cNvPr id="11" name="Picture 10">
            <a:extLst>
              <a:ext uri="{FF2B5EF4-FFF2-40B4-BE49-F238E27FC236}">
                <a16:creationId xmlns:a16="http://schemas.microsoft.com/office/drawing/2014/main" id="{C65B60CC-6667-22B2-4CD1-508DF4BD96C8}"/>
              </a:ext>
            </a:extLst>
          </p:cNvPr>
          <p:cNvPicPr>
            <a:picLocks noChangeAspect="1"/>
          </p:cNvPicPr>
          <p:nvPr/>
        </p:nvPicPr>
        <p:blipFill>
          <a:blip r:embed="rId13"/>
          <a:stretch>
            <a:fillRect/>
          </a:stretch>
        </p:blipFill>
        <p:spPr>
          <a:xfrm>
            <a:off x="4891171" y="2570691"/>
            <a:ext cx="6600825" cy="2343150"/>
          </a:xfrm>
          <a:prstGeom prst="rect">
            <a:avLst/>
          </a:prstGeom>
        </p:spPr>
      </p:pic>
      <p:sp>
        <p:nvSpPr>
          <p:cNvPr id="25" name="Rectángulo: esquinas redondeadas 63">
            <a:extLst>
              <a:ext uri="{FF2B5EF4-FFF2-40B4-BE49-F238E27FC236}">
                <a16:creationId xmlns:a16="http://schemas.microsoft.com/office/drawing/2014/main" id="{E8ADCCFD-3A3D-F7A1-797C-6AAA0CB222E3}"/>
              </a:ext>
            </a:extLst>
          </p:cNvPr>
          <p:cNvSpPr/>
          <p:nvPr/>
        </p:nvSpPr>
        <p:spPr>
          <a:xfrm>
            <a:off x="7738533" y="4011448"/>
            <a:ext cx="3722554" cy="693192"/>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60">
            <a:extLst>
              <a:ext uri="{FF2B5EF4-FFF2-40B4-BE49-F238E27FC236}">
                <a16:creationId xmlns:a16="http://schemas.microsoft.com/office/drawing/2014/main" id="{96C66F8F-B183-C4A9-42FA-F040234C54F6}"/>
              </a:ext>
            </a:extLst>
          </p:cNvPr>
          <p:cNvSpPr txBox="1"/>
          <p:nvPr/>
        </p:nvSpPr>
        <p:spPr>
          <a:xfrm>
            <a:off x="7830621" y="4075007"/>
            <a:ext cx="3602932" cy="577081"/>
          </a:xfrm>
          <a:prstGeom prst="rect">
            <a:avLst/>
          </a:prstGeom>
          <a:noFill/>
        </p:spPr>
        <p:txBody>
          <a:bodyPr wrap="square" rtlCol="0">
            <a:spAutoFit/>
          </a:bodyPr>
          <a:lstStyle/>
          <a:p>
            <a:r>
              <a:rPr lang="es-MX" sz="1050" dirty="0">
                <a:solidFill>
                  <a:schemeClr val="bg1"/>
                </a:solidFill>
                <a:latin typeface="Avenir Next LT Pro" panose="020B0504020202020204" pitchFamily="34" charset="0"/>
              </a:rPr>
              <a:t>Se recopilaron 10 sets de datos que, potencialmente, contienen datos relacionados directa o indirectamente al consumo de agua</a:t>
            </a:r>
          </a:p>
        </p:txBody>
      </p:sp>
    </p:spTree>
    <p:extLst>
      <p:ext uri="{BB962C8B-B14F-4D97-AF65-F5344CB8AC3E}">
        <p14:creationId xmlns:p14="http://schemas.microsoft.com/office/powerpoint/2010/main" val="263486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2374368"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Visión General</a:t>
            </a:r>
            <a:endParaRPr lang="es-MX" b="1" dirty="0">
              <a:solidFill>
                <a:srgbClr val="FF0000"/>
              </a:solidFill>
              <a:latin typeface="Posterama" panose="020B0504020200020000" pitchFamily="34" charset="0"/>
              <a:cs typeface="Posterama" panose="020B0504020200020000" pitchFamily="34" charset="0"/>
            </a:endParaRPr>
          </a:p>
        </p:txBody>
      </p:sp>
      <p:sp>
        <p:nvSpPr>
          <p:cNvPr id="22" name="CuadroTexto 21">
            <a:extLst>
              <a:ext uri="{FF2B5EF4-FFF2-40B4-BE49-F238E27FC236}">
                <a16:creationId xmlns:a16="http://schemas.microsoft.com/office/drawing/2014/main" id="{03FBC8EF-E484-0BF4-F588-D55203DAF0DB}"/>
              </a:ext>
            </a:extLst>
          </p:cNvPr>
          <p:cNvSpPr txBox="1"/>
          <p:nvPr/>
        </p:nvSpPr>
        <p:spPr>
          <a:xfrm>
            <a:off x="579729" y="3268977"/>
            <a:ext cx="525528" cy="307777"/>
          </a:xfrm>
          <a:prstGeom prst="rect">
            <a:avLst/>
          </a:prstGeom>
          <a:noFill/>
        </p:spPr>
        <p:txBody>
          <a:bodyPr wrap="none" rtlCol="0">
            <a:spAutoFit/>
          </a:bodyPr>
          <a:lstStyle/>
          <a:p>
            <a:r>
              <a:rPr lang="es-MX" sz="1400" dirty="0">
                <a:latin typeface="Avenir Next LT Pro" panose="020B0504020202020204" pitchFamily="34" charset="0"/>
              </a:rPr>
              <a:t>CSV</a:t>
            </a:r>
            <a:endParaRPr lang="es-MX" sz="1400" b="1" dirty="0">
              <a:latin typeface="Avenir Next LT Pro" panose="020B0504020202020204" pitchFamily="34" charset="0"/>
            </a:endParaRPr>
          </a:p>
        </p:txBody>
      </p:sp>
      <p:cxnSp>
        <p:nvCxnSpPr>
          <p:cNvPr id="26" name="Conector recto 25">
            <a:extLst>
              <a:ext uri="{FF2B5EF4-FFF2-40B4-BE49-F238E27FC236}">
                <a16:creationId xmlns:a16="http://schemas.microsoft.com/office/drawing/2014/main" id="{E1F1AA94-E0C5-D09B-6272-210C87AF0106}"/>
              </a:ext>
            </a:extLst>
          </p:cNvPr>
          <p:cNvCxnSpPr>
            <a:cxnSpLocks/>
          </p:cNvCxnSpPr>
          <p:nvPr/>
        </p:nvCxnSpPr>
        <p:spPr>
          <a:xfrm>
            <a:off x="213049" y="1630333"/>
            <a:ext cx="0" cy="4722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áfico 10" descr="Cadena de bloques contorno">
            <a:extLst>
              <a:ext uri="{FF2B5EF4-FFF2-40B4-BE49-F238E27FC236}">
                <a16:creationId xmlns:a16="http://schemas.microsoft.com/office/drawing/2014/main" id="{DF3B23B0-A65B-0961-8732-DDE8C7CB0C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1551" y="3023822"/>
            <a:ext cx="724632" cy="724632"/>
          </a:xfrm>
          <a:prstGeom prst="rect">
            <a:avLst/>
          </a:prstGeom>
        </p:spPr>
      </p:pic>
      <p:pic>
        <p:nvPicPr>
          <p:cNvPr id="27" name="Gráfico 26" descr="Base de datos contorno">
            <a:extLst>
              <a:ext uri="{FF2B5EF4-FFF2-40B4-BE49-F238E27FC236}">
                <a16:creationId xmlns:a16="http://schemas.microsoft.com/office/drawing/2014/main" id="{FFFF4808-5EA3-F3D7-045C-93E3A6CCB1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56221" y="3019177"/>
            <a:ext cx="724632" cy="724632"/>
          </a:xfrm>
          <a:prstGeom prst="rect">
            <a:avLst/>
          </a:prstGeom>
        </p:spPr>
      </p:pic>
      <p:pic>
        <p:nvPicPr>
          <p:cNvPr id="29" name="Gráfico 28" descr="Papel contorno">
            <a:extLst>
              <a:ext uri="{FF2B5EF4-FFF2-40B4-BE49-F238E27FC236}">
                <a16:creationId xmlns:a16="http://schemas.microsoft.com/office/drawing/2014/main" id="{230B21E6-3C58-B275-C0BE-155BD78463E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2359" y="3079570"/>
            <a:ext cx="724632" cy="724632"/>
          </a:xfrm>
          <a:prstGeom prst="rect">
            <a:avLst/>
          </a:prstGeom>
        </p:spPr>
      </p:pic>
      <p:pic>
        <p:nvPicPr>
          <p:cNvPr id="31" name="Gráfico 30" descr="Aprendizaje remoto de matemáticas contorno">
            <a:extLst>
              <a:ext uri="{FF2B5EF4-FFF2-40B4-BE49-F238E27FC236}">
                <a16:creationId xmlns:a16="http://schemas.microsoft.com/office/drawing/2014/main" id="{3EF97420-10EA-B25D-6BA4-143CA7C458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01074" y="3749550"/>
            <a:ext cx="914400" cy="914400"/>
          </a:xfrm>
          <a:prstGeom prst="rect">
            <a:avLst/>
          </a:prstGeom>
        </p:spPr>
      </p:pic>
      <p:pic>
        <p:nvPicPr>
          <p:cNvPr id="33" name="Gráfico 32" descr="Servidor contorno">
            <a:extLst>
              <a:ext uri="{FF2B5EF4-FFF2-40B4-BE49-F238E27FC236}">
                <a16:creationId xmlns:a16="http://schemas.microsoft.com/office/drawing/2014/main" id="{678D1603-8545-E2E5-25E0-D0B09B0668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47400" y="3070420"/>
            <a:ext cx="724632" cy="724632"/>
          </a:xfrm>
          <a:prstGeom prst="rect">
            <a:avLst/>
          </a:prstGeom>
        </p:spPr>
      </p:pic>
      <p:sp>
        <p:nvSpPr>
          <p:cNvPr id="38" name="CuadroTexto 37">
            <a:extLst>
              <a:ext uri="{FF2B5EF4-FFF2-40B4-BE49-F238E27FC236}">
                <a16:creationId xmlns:a16="http://schemas.microsoft.com/office/drawing/2014/main" id="{5DC7F190-566B-9694-B2BB-8A97D77DAE26}"/>
              </a:ext>
            </a:extLst>
          </p:cNvPr>
          <p:cNvSpPr txBox="1"/>
          <p:nvPr/>
        </p:nvSpPr>
        <p:spPr>
          <a:xfrm>
            <a:off x="490288" y="2689502"/>
            <a:ext cx="1449371" cy="307777"/>
          </a:xfrm>
          <a:prstGeom prst="rect">
            <a:avLst/>
          </a:prstGeom>
          <a:noFill/>
        </p:spPr>
        <p:txBody>
          <a:bodyPr wrap="none" rtlCol="0">
            <a:spAutoFit/>
          </a:bodyPr>
          <a:lstStyle/>
          <a:p>
            <a:r>
              <a:rPr lang="es-MX" sz="1400" dirty="0">
                <a:latin typeface="Avenir Next LT Pro" panose="020B0504020202020204" pitchFamily="34" charset="0"/>
              </a:rPr>
              <a:t>Solución Actual</a:t>
            </a:r>
            <a:endParaRPr lang="es-MX" sz="1400" b="1" dirty="0">
              <a:latin typeface="Avenir Next LT Pro" panose="020B0504020202020204" pitchFamily="34" charset="0"/>
            </a:endParaRPr>
          </a:p>
        </p:txBody>
      </p:sp>
      <p:sp>
        <p:nvSpPr>
          <p:cNvPr id="39" name="CuadroTexto 38">
            <a:extLst>
              <a:ext uri="{FF2B5EF4-FFF2-40B4-BE49-F238E27FC236}">
                <a16:creationId xmlns:a16="http://schemas.microsoft.com/office/drawing/2014/main" id="{E1698F43-091A-21B4-AC0B-C0E49914AE59}"/>
              </a:ext>
            </a:extLst>
          </p:cNvPr>
          <p:cNvSpPr txBox="1"/>
          <p:nvPr/>
        </p:nvSpPr>
        <p:spPr>
          <a:xfrm>
            <a:off x="821909" y="3759678"/>
            <a:ext cx="1364241" cy="577081"/>
          </a:xfrm>
          <a:prstGeom prst="rect">
            <a:avLst/>
          </a:prstGeom>
          <a:noFill/>
        </p:spPr>
        <p:txBody>
          <a:bodyPr wrap="square" rtlCol="0">
            <a:spAutoFit/>
          </a:bodyPr>
          <a:lstStyle/>
          <a:p>
            <a:r>
              <a:rPr lang="es-MX" sz="1050" dirty="0">
                <a:latin typeface="Avenir Next LT Pro" panose="020B0504020202020204" pitchFamily="34" charset="0"/>
              </a:rPr>
              <a:t>Información datos abiertos gubernamentales</a:t>
            </a:r>
            <a:endParaRPr lang="es-MX" sz="1050" b="1" dirty="0">
              <a:latin typeface="Avenir Next LT Pro" panose="020B0504020202020204" pitchFamily="34" charset="0"/>
            </a:endParaRPr>
          </a:p>
        </p:txBody>
      </p:sp>
      <p:sp>
        <p:nvSpPr>
          <p:cNvPr id="40" name="CuadroTexto 39">
            <a:extLst>
              <a:ext uri="{FF2B5EF4-FFF2-40B4-BE49-F238E27FC236}">
                <a16:creationId xmlns:a16="http://schemas.microsoft.com/office/drawing/2014/main" id="{BB4F4C85-D1F5-5217-852A-F4D58EDC63C1}"/>
              </a:ext>
            </a:extLst>
          </p:cNvPr>
          <p:cNvSpPr txBox="1"/>
          <p:nvPr/>
        </p:nvSpPr>
        <p:spPr>
          <a:xfrm>
            <a:off x="2331476" y="3699587"/>
            <a:ext cx="1364241" cy="253916"/>
          </a:xfrm>
          <a:prstGeom prst="rect">
            <a:avLst/>
          </a:prstGeom>
          <a:noFill/>
        </p:spPr>
        <p:txBody>
          <a:bodyPr wrap="square" rtlCol="0">
            <a:spAutoFit/>
          </a:bodyPr>
          <a:lstStyle/>
          <a:p>
            <a:r>
              <a:rPr lang="es-MX" sz="1050" dirty="0">
                <a:latin typeface="Avenir Next LT Pro" panose="020B0504020202020204" pitchFamily="34" charset="0"/>
              </a:rPr>
              <a:t>Cloud Storage</a:t>
            </a:r>
            <a:endParaRPr lang="es-MX" sz="1050" b="1" dirty="0">
              <a:latin typeface="Avenir Next LT Pro" panose="020B0504020202020204" pitchFamily="34" charset="0"/>
            </a:endParaRPr>
          </a:p>
        </p:txBody>
      </p:sp>
      <p:sp>
        <p:nvSpPr>
          <p:cNvPr id="41" name="CuadroTexto 40">
            <a:extLst>
              <a:ext uri="{FF2B5EF4-FFF2-40B4-BE49-F238E27FC236}">
                <a16:creationId xmlns:a16="http://schemas.microsoft.com/office/drawing/2014/main" id="{F9FB0523-B67B-8DEE-DBC8-E4205FBBC942}"/>
              </a:ext>
            </a:extLst>
          </p:cNvPr>
          <p:cNvSpPr txBox="1"/>
          <p:nvPr/>
        </p:nvSpPr>
        <p:spPr>
          <a:xfrm>
            <a:off x="1823562" y="3115694"/>
            <a:ext cx="681278"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a:latin typeface="Avenir Next LT Pro" panose="020B0504020202020204" pitchFamily="34" charset="0"/>
              </a:rPr>
              <a:t>API</a:t>
            </a:r>
            <a:endParaRPr lang="es-MX" sz="1050" b="1" dirty="0">
              <a:latin typeface="Avenir Next LT Pro" panose="020B0504020202020204" pitchFamily="34" charset="0"/>
            </a:endParaRPr>
          </a:p>
        </p:txBody>
      </p:sp>
      <p:cxnSp>
        <p:nvCxnSpPr>
          <p:cNvPr id="43" name="Conector recto de flecha 42">
            <a:extLst>
              <a:ext uri="{FF2B5EF4-FFF2-40B4-BE49-F238E27FC236}">
                <a16:creationId xmlns:a16="http://schemas.microsoft.com/office/drawing/2014/main" id="{6A656802-D95E-766D-4A09-4112FAA72466}"/>
              </a:ext>
            </a:extLst>
          </p:cNvPr>
          <p:cNvCxnSpPr>
            <a:cxnSpLocks/>
            <a:endCxn id="33" idx="1"/>
          </p:cNvCxnSpPr>
          <p:nvPr/>
        </p:nvCxnSpPr>
        <p:spPr>
          <a:xfrm>
            <a:off x="1859440" y="3432736"/>
            <a:ext cx="687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Gráfico 44" descr="Nube contorno">
            <a:extLst>
              <a:ext uri="{FF2B5EF4-FFF2-40B4-BE49-F238E27FC236}">
                <a16:creationId xmlns:a16="http://schemas.microsoft.com/office/drawing/2014/main" id="{65E7AF58-BAAA-154E-839A-48C8A6F8FC0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11530" y="3033189"/>
            <a:ext cx="588307" cy="588307"/>
          </a:xfrm>
          <a:prstGeom prst="rect">
            <a:avLst/>
          </a:prstGeom>
        </p:spPr>
      </p:pic>
      <p:sp>
        <p:nvSpPr>
          <p:cNvPr id="46" name="CuadroTexto 45">
            <a:extLst>
              <a:ext uri="{FF2B5EF4-FFF2-40B4-BE49-F238E27FC236}">
                <a16:creationId xmlns:a16="http://schemas.microsoft.com/office/drawing/2014/main" id="{5FBF5483-15FD-BD88-9129-4C0085CECAAA}"/>
              </a:ext>
            </a:extLst>
          </p:cNvPr>
          <p:cNvSpPr txBox="1"/>
          <p:nvPr/>
        </p:nvSpPr>
        <p:spPr>
          <a:xfrm>
            <a:off x="3688376" y="3548737"/>
            <a:ext cx="1364241" cy="253916"/>
          </a:xfrm>
          <a:prstGeom prst="rect">
            <a:avLst/>
          </a:prstGeom>
          <a:noFill/>
        </p:spPr>
        <p:txBody>
          <a:bodyPr wrap="square" rtlCol="0">
            <a:spAutoFit/>
          </a:bodyPr>
          <a:lstStyle/>
          <a:p>
            <a:r>
              <a:rPr lang="es-MX" sz="1050" dirty="0">
                <a:latin typeface="Avenir Next LT Pro" panose="020B0504020202020204" pitchFamily="34" charset="0"/>
              </a:rPr>
              <a:t>Cloud </a:t>
            </a:r>
            <a:r>
              <a:rPr lang="es-MX" sz="1050" dirty="0" err="1">
                <a:latin typeface="Avenir Next LT Pro" panose="020B0504020202020204" pitchFamily="34" charset="0"/>
              </a:rPr>
              <a:t>Functions</a:t>
            </a:r>
            <a:endParaRPr lang="es-MX" sz="1050" b="1" dirty="0">
              <a:latin typeface="Avenir Next LT Pro" panose="020B0504020202020204" pitchFamily="34" charset="0"/>
            </a:endParaRPr>
          </a:p>
        </p:txBody>
      </p:sp>
      <p:sp>
        <p:nvSpPr>
          <p:cNvPr id="50" name="CuadroTexto 49">
            <a:extLst>
              <a:ext uri="{FF2B5EF4-FFF2-40B4-BE49-F238E27FC236}">
                <a16:creationId xmlns:a16="http://schemas.microsoft.com/office/drawing/2014/main" id="{8DF08538-91EB-7A1A-4648-DF78D0DECE77}"/>
              </a:ext>
            </a:extLst>
          </p:cNvPr>
          <p:cNvSpPr txBox="1"/>
          <p:nvPr/>
        </p:nvSpPr>
        <p:spPr>
          <a:xfrm>
            <a:off x="3133713" y="3070420"/>
            <a:ext cx="898962"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err="1">
                <a:latin typeface="Avenir Next LT Pro" panose="020B0504020202020204" pitchFamily="34" charset="0"/>
              </a:rPr>
              <a:t>Trigger</a:t>
            </a:r>
            <a:endParaRPr lang="es-MX" sz="1050" b="1" dirty="0">
              <a:latin typeface="Avenir Next LT Pro" panose="020B0504020202020204" pitchFamily="34" charset="0"/>
            </a:endParaRPr>
          </a:p>
        </p:txBody>
      </p:sp>
      <p:cxnSp>
        <p:nvCxnSpPr>
          <p:cNvPr id="51" name="Conector recto de flecha 50">
            <a:extLst>
              <a:ext uri="{FF2B5EF4-FFF2-40B4-BE49-F238E27FC236}">
                <a16:creationId xmlns:a16="http://schemas.microsoft.com/office/drawing/2014/main" id="{5040CCCC-CEA0-D493-341B-F8B02E1ED0B4}"/>
              </a:ext>
            </a:extLst>
          </p:cNvPr>
          <p:cNvCxnSpPr>
            <a:cxnSpLocks/>
          </p:cNvCxnSpPr>
          <p:nvPr/>
        </p:nvCxnSpPr>
        <p:spPr>
          <a:xfrm>
            <a:off x="3263425" y="3381493"/>
            <a:ext cx="53485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CuadroTexto 51">
            <a:extLst>
              <a:ext uri="{FF2B5EF4-FFF2-40B4-BE49-F238E27FC236}">
                <a16:creationId xmlns:a16="http://schemas.microsoft.com/office/drawing/2014/main" id="{3D26E859-6948-8269-458D-81972BFA1D7D}"/>
              </a:ext>
            </a:extLst>
          </p:cNvPr>
          <p:cNvSpPr txBox="1"/>
          <p:nvPr/>
        </p:nvSpPr>
        <p:spPr>
          <a:xfrm>
            <a:off x="5331817" y="3800616"/>
            <a:ext cx="1364241" cy="253916"/>
          </a:xfrm>
          <a:prstGeom prst="rect">
            <a:avLst/>
          </a:prstGeom>
          <a:noFill/>
        </p:spPr>
        <p:txBody>
          <a:bodyPr wrap="square" rtlCol="0">
            <a:spAutoFit/>
          </a:bodyPr>
          <a:lstStyle/>
          <a:p>
            <a:r>
              <a:rPr lang="es-MX" sz="1050" dirty="0">
                <a:latin typeface="Avenir Next LT Pro" panose="020B0504020202020204" pitchFamily="34" charset="0"/>
              </a:rPr>
              <a:t>Cloud SQL</a:t>
            </a:r>
            <a:endParaRPr lang="es-MX" sz="1050" b="1" dirty="0">
              <a:latin typeface="Avenir Next LT Pro" panose="020B0504020202020204" pitchFamily="34" charset="0"/>
            </a:endParaRPr>
          </a:p>
        </p:txBody>
      </p:sp>
      <p:sp>
        <p:nvSpPr>
          <p:cNvPr id="53" name="CuadroTexto 52">
            <a:extLst>
              <a:ext uri="{FF2B5EF4-FFF2-40B4-BE49-F238E27FC236}">
                <a16:creationId xmlns:a16="http://schemas.microsoft.com/office/drawing/2014/main" id="{CF4DE299-88C6-C207-EB35-D636F0A0CB4E}"/>
              </a:ext>
            </a:extLst>
          </p:cNvPr>
          <p:cNvSpPr txBox="1"/>
          <p:nvPr/>
        </p:nvSpPr>
        <p:spPr>
          <a:xfrm>
            <a:off x="4671929" y="3039597"/>
            <a:ext cx="898962"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a:latin typeface="Avenir Next LT Pro" panose="020B0504020202020204" pitchFamily="34" charset="0"/>
              </a:rPr>
              <a:t>ETL</a:t>
            </a:r>
            <a:endParaRPr lang="es-MX" sz="1050" b="1" dirty="0">
              <a:latin typeface="Avenir Next LT Pro" panose="020B0504020202020204" pitchFamily="34" charset="0"/>
            </a:endParaRPr>
          </a:p>
        </p:txBody>
      </p:sp>
      <p:cxnSp>
        <p:nvCxnSpPr>
          <p:cNvPr id="54" name="Conector recto de flecha 53">
            <a:extLst>
              <a:ext uri="{FF2B5EF4-FFF2-40B4-BE49-F238E27FC236}">
                <a16:creationId xmlns:a16="http://schemas.microsoft.com/office/drawing/2014/main" id="{E1FE3069-D4B2-14FA-3636-EC64117539D9}"/>
              </a:ext>
            </a:extLst>
          </p:cNvPr>
          <p:cNvCxnSpPr>
            <a:cxnSpLocks/>
            <a:endCxn id="27" idx="1"/>
          </p:cNvCxnSpPr>
          <p:nvPr/>
        </p:nvCxnSpPr>
        <p:spPr>
          <a:xfrm>
            <a:off x="4620325" y="3381493"/>
            <a:ext cx="73589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D952A970-B144-1B96-7E1C-0476837EB1DC}"/>
              </a:ext>
            </a:extLst>
          </p:cNvPr>
          <p:cNvSpPr txBox="1"/>
          <p:nvPr/>
        </p:nvSpPr>
        <p:spPr>
          <a:xfrm>
            <a:off x="8304649" y="3535699"/>
            <a:ext cx="1364241" cy="253916"/>
          </a:xfrm>
          <a:prstGeom prst="rect">
            <a:avLst/>
          </a:prstGeom>
          <a:noFill/>
        </p:spPr>
        <p:txBody>
          <a:bodyPr wrap="square" rtlCol="0">
            <a:spAutoFit/>
          </a:bodyPr>
          <a:lstStyle/>
          <a:p>
            <a:r>
              <a:rPr lang="es-MX" sz="1050" dirty="0" err="1">
                <a:latin typeface="Avenir Next LT Pro" panose="020B0504020202020204" pitchFamily="34" charset="0"/>
              </a:rPr>
              <a:t>DataProc</a:t>
            </a:r>
            <a:endParaRPr lang="es-MX" sz="1050" b="1" dirty="0">
              <a:latin typeface="Avenir Next LT Pro" panose="020B0504020202020204" pitchFamily="34" charset="0"/>
            </a:endParaRPr>
          </a:p>
        </p:txBody>
      </p:sp>
      <p:cxnSp>
        <p:nvCxnSpPr>
          <p:cNvPr id="57" name="Conector recto de flecha 56">
            <a:extLst>
              <a:ext uri="{FF2B5EF4-FFF2-40B4-BE49-F238E27FC236}">
                <a16:creationId xmlns:a16="http://schemas.microsoft.com/office/drawing/2014/main" id="{F1BED028-2837-8DF4-A100-8B8EED02B110}"/>
              </a:ext>
            </a:extLst>
          </p:cNvPr>
          <p:cNvCxnSpPr>
            <a:cxnSpLocks/>
          </p:cNvCxnSpPr>
          <p:nvPr/>
        </p:nvCxnSpPr>
        <p:spPr>
          <a:xfrm>
            <a:off x="6013938" y="3386138"/>
            <a:ext cx="142381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1DE2C65F-4B94-A93C-EFB2-E0B7A7595062}"/>
              </a:ext>
            </a:extLst>
          </p:cNvPr>
          <p:cNvSpPr txBox="1"/>
          <p:nvPr/>
        </p:nvSpPr>
        <p:spPr>
          <a:xfrm>
            <a:off x="6103154" y="3494538"/>
            <a:ext cx="1270247" cy="253916"/>
          </a:xfrm>
          <a:prstGeom prst="rect">
            <a:avLst/>
          </a:prstGeom>
          <a:noFill/>
        </p:spPr>
        <p:txBody>
          <a:bodyPr wrap="square" rtlCol="0">
            <a:spAutoFit/>
          </a:bodyPr>
          <a:lstStyle/>
          <a:p>
            <a:r>
              <a:rPr lang="es-MX" sz="1050" dirty="0">
                <a:solidFill>
                  <a:srgbClr val="FF0000"/>
                </a:solidFill>
                <a:latin typeface="Avenir Next LT Pro" panose="020B0504020202020204" pitchFamily="34" charset="0"/>
                <a:sym typeface="Wingdings" panose="05000000000000000000" pitchFamily="2" charset="2"/>
              </a:rPr>
              <a:t></a:t>
            </a:r>
            <a:r>
              <a:rPr lang="es-MX" sz="1050" dirty="0">
                <a:latin typeface="Avenir Next LT Pro" panose="020B0504020202020204" pitchFamily="34" charset="0"/>
                <a:sym typeface="Wingdings" panose="05000000000000000000" pitchFamily="2" charset="2"/>
              </a:rPr>
              <a:t> </a:t>
            </a:r>
            <a:r>
              <a:rPr lang="es-MX" sz="1050" dirty="0" err="1">
                <a:latin typeface="Avenir Next LT Pro" panose="020B0504020202020204" pitchFamily="34" charset="0"/>
              </a:rPr>
              <a:t>Sqoop</a:t>
            </a:r>
            <a:r>
              <a:rPr lang="es-MX" sz="1050" dirty="0">
                <a:latin typeface="Avenir Next LT Pro" panose="020B0504020202020204" pitchFamily="34" charset="0"/>
              </a:rPr>
              <a:t> / </a:t>
            </a:r>
            <a:r>
              <a:rPr lang="es-MX" sz="1050" dirty="0" err="1">
                <a:latin typeface="Avenir Next LT Pro" panose="020B0504020202020204" pitchFamily="34" charset="0"/>
              </a:rPr>
              <a:t>Import</a:t>
            </a:r>
            <a:endParaRPr lang="es-MX" sz="1050" b="1" dirty="0">
              <a:latin typeface="Avenir Next LT Pro" panose="020B0504020202020204" pitchFamily="34" charset="0"/>
            </a:endParaRPr>
          </a:p>
        </p:txBody>
      </p:sp>
      <p:cxnSp>
        <p:nvCxnSpPr>
          <p:cNvPr id="60" name="Conector recto de flecha 59">
            <a:extLst>
              <a:ext uri="{FF2B5EF4-FFF2-40B4-BE49-F238E27FC236}">
                <a16:creationId xmlns:a16="http://schemas.microsoft.com/office/drawing/2014/main" id="{F7EBC005-A16B-7644-F974-E958337E7E89}"/>
              </a:ext>
            </a:extLst>
          </p:cNvPr>
          <p:cNvCxnSpPr>
            <a:cxnSpLocks/>
          </p:cNvCxnSpPr>
          <p:nvPr/>
        </p:nvCxnSpPr>
        <p:spPr>
          <a:xfrm>
            <a:off x="8264769" y="3410443"/>
            <a:ext cx="8792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30DC2232-0C11-2ED6-D3FD-A778D6F05170}"/>
              </a:ext>
            </a:extLst>
          </p:cNvPr>
          <p:cNvSpPr txBox="1"/>
          <p:nvPr/>
        </p:nvSpPr>
        <p:spPr>
          <a:xfrm>
            <a:off x="9613456" y="2586882"/>
            <a:ext cx="1364241" cy="1061829"/>
          </a:xfrm>
          <a:prstGeom prst="rect">
            <a:avLst/>
          </a:prstGeom>
          <a:noFill/>
        </p:spPr>
        <p:txBody>
          <a:bodyPr wrap="square" rtlCol="0">
            <a:spAutoFit/>
          </a:bodyPr>
          <a:lstStyle/>
          <a:p>
            <a:r>
              <a:rPr lang="es-MX" sz="1050" dirty="0">
                <a:solidFill>
                  <a:schemeClr val="tx1">
                    <a:lumMod val="95000"/>
                    <a:lumOff val="5000"/>
                  </a:schemeClr>
                </a:solidFill>
                <a:latin typeface="Avenir Next LT Pro" panose="020B0504020202020204" pitchFamily="34" charset="0"/>
              </a:rPr>
              <a:t>Mayor consumo de agua por tipo de zona en CDMX</a:t>
            </a:r>
          </a:p>
          <a:p>
            <a:endParaRPr lang="es-MX" sz="1050" dirty="0">
              <a:solidFill>
                <a:schemeClr val="tx1">
                  <a:lumMod val="95000"/>
                  <a:lumOff val="5000"/>
                </a:schemeClr>
              </a:solidFill>
              <a:latin typeface="Avenir Next LT Pro" panose="020B0504020202020204" pitchFamily="34" charset="0"/>
            </a:endParaRPr>
          </a:p>
          <a:p>
            <a:r>
              <a:rPr lang="es-MX" sz="1050" dirty="0">
                <a:solidFill>
                  <a:schemeClr val="tx1">
                    <a:lumMod val="95000"/>
                    <a:lumOff val="5000"/>
                  </a:schemeClr>
                </a:solidFill>
                <a:latin typeface="Avenir Next LT Pro" panose="020B0504020202020204" pitchFamily="34" charset="0"/>
              </a:rPr>
              <a:t>Se habilitan mapas para visualización</a:t>
            </a:r>
          </a:p>
        </p:txBody>
      </p:sp>
      <p:pic>
        <p:nvPicPr>
          <p:cNvPr id="63" name="Gráfico 62" descr="Mapa con marcador contorno">
            <a:extLst>
              <a:ext uri="{FF2B5EF4-FFF2-40B4-BE49-F238E27FC236}">
                <a16:creationId xmlns:a16="http://schemas.microsoft.com/office/drawing/2014/main" id="{77FB18FC-C12A-948A-6344-375888E9D79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699789" y="3415861"/>
            <a:ext cx="667378" cy="667378"/>
          </a:xfrm>
          <a:prstGeom prst="rect">
            <a:avLst/>
          </a:prstGeom>
        </p:spPr>
      </p:pic>
      <p:sp>
        <p:nvSpPr>
          <p:cNvPr id="64" name="Rectángulo: esquinas redondeadas 63">
            <a:extLst>
              <a:ext uri="{FF2B5EF4-FFF2-40B4-BE49-F238E27FC236}">
                <a16:creationId xmlns:a16="http://schemas.microsoft.com/office/drawing/2014/main" id="{7E50E83F-C022-4D12-5FF1-75C439D3C969}"/>
              </a:ext>
            </a:extLst>
          </p:cNvPr>
          <p:cNvSpPr/>
          <p:nvPr/>
        </p:nvSpPr>
        <p:spPr>
          <a:xfrm>
            <a:off x="9367758" y="2423407"/>
            <a:ext cx="2198253" cy="2250659"/>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8514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2675732"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Revisión y Datos</a:t>
            </a:r>
            <a:endParaRPr lang="es-MX" b="1" dirty="0">
              <a:solidFill>
                <a:srgbClr val="FF0000"/>
              </a:solidFill>
              <a:latin typeface="Posterama" panose="020B0504020200020000" pitchFamily="34" charset="0"/>
              <a:cs typeface="Posterama" panose="020B0504020200020000" pitchFamily="34" charset="0"/>
            </a:endParaRPr>
          </a:p>
        </p:txBody>
      </p:sp>
      <p:graphicFrame>
        <p:nvGraphicFramePr>
          <p:cNvPr id="2" name="Tabla 3">
            <a:extLst>
              <a:ext uri="{FF2B5EF4-FFF2-40B4-BE49-F238E27FC236}">
                <a16:creationId xmlns:a16="http://schemas.microsoft.com/office/drawing/2014/main" id="{D2D566B2-9FF9-C178-A373-DB03D069F940}"/>
              </a:ext>
            </a:extLst>
          </p:cNvPr>
          <p:cNvGraphicFramePr>
            <a:graphicFrameLocks noGrp="1"/>
          </p:cNvGraphicFramePr>
          <p:nvPr>
            <p:extLst>
              <p:ext uri="{D42A27DB-BD31-4B8C-83A1-F6EECF244321}">
                <p14:modId xmlns:p14="http://schemas.microsoft.com/office/powerpoint/2010/main" val="1608113485"/>
              </p:ext>
            </p:extLst>
          </p:nvPr>
        </p:nvGraphicFramePr>
        <p:xfrm>
          <a:off x="205273" y="1474237"/>
          <a:ext cx="11308328" cy="4904031"/>
        </p:xfrm>
        <a:graphic>
          <a:graphicData uri="http://schemas.openxmlformats.org/drawingml/2006/table">
            <a:tbl>
              <a:tblPr firstRow="1" bandRow="1">
                <a:tableStyleId>{5C22544A-7EE6-4342-B048-85BDC9FD1C3A}</a:tableStyleId>
              </a:tblPr>
              <a:tblGrid>
                <a:gridCol w="4739260">
                  <a:extLst>
                    <a:ext uri="{9D8B030D-6E8A-4147-A177-3AD203B41FA5}">
                      <a16:colId xmlns:a16="http://schemas.microsoft.com/office/drawing/2014/main" val="4141900811"/>
                    </a:ext>
                  </a:extLst>
                </a:gridCol>
                <a:gridCol w="6569068">
                  <a:extLst>
                    <a:ext uri="{9D8B030D-6E8A-4147-A177-3AD203B41FA5}">
                      <a16:colId xmlns:a16="http://schemas.microsoft.com/office/drawing/2014/main" val="2698467040"/>
                    </a:ext>
                  </a:extLst>
                </a:gridCol>
              </a:tblGrid>
              <a:tr h="358584">
                <a:tc>
                  <a:txBody>
                    <a:bodyPr/>
                    <a:lstStyle/>
                    <a:p>
                      <a:r>
                        <a:rPr lang="es-MX" sz="1400" b="0" dirty="0">
                          <a:solidFill>
                            <a:schemeClr val="tx1">
                              <a:lumMod val="95000"/>
                              <a:lumOff val="5000"/>
                            </a:schemeClr>
                          </a:solidFill>
                          <a:latin typeface="Avenir Next LT Pro" panose="020B0504020202020204" pitchFamily="34" charset="0"/>
                        </a:rPr>
                        <a:t>Creación de “</a:t>
                      </a:r>
                      <a:r>
                        <a:rPr lang="es-MX" sz="1400" b="0" dirty="0" err="1">
                          <a:solidFill>
                            <a:schemeClr val="tx1">
                              <a:lumMod val="95000"/>
                              <a:lumOff val="5000"/>
                            </a:schemeClr>
                          </a:solidFill>
                          <a:latin typeface="Avenir Next LT Pro" panose="020B0504020202020204" pitchFamily="34" charset="0"/>
                        </a:rPr>
                        <a:t>buckets</a:t>
                      </a:r>
                      <a:r>
                        <a:rPr lang="es-MX" sz="1400" b="0" dirty="0">
                          <a:solidFill>
                            <a:schemeClr val="tx1">
                              <a:lumMod val="95000"/>
                              <a:lumOff val="5000"/>
                            </a:schemeClr>
                          </a:solidFill>
                          <a:latin typeface="Avenir Next LT Pro" panose="020B0504020202020204" pitchFamily="34" charset="0"/>
                        </a:rPr>
                        <a:t>” para almacenamiento en nube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Definición de función de carga o extracción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5945958"/>
                  </a:ext>
                </a:extLst>
              </a:tr>
              <a:tr h="3813927">
                <a:tc>
                  <a:txBody>
                    <a:bodyPr/>
                    <a:lstStyle/>
                    <a:p>
                      <a:r>
                        <a:rPr lang="es-MX" sz="1400" b="0" dirty="0">
                          <a:solidFill>
                            <a:schemeClr val="tx1">
                              <a:lumMod val="95000"/>
                              <a:lumOff val="5000"/>
                            </a:schemeClr>
                          </a:solidFill>
                          <a:latin typeface="Avenir Next LT Pro" panose="020B0504020202020204" pitchFamily="34" charset="0"/>
                        </a:rPr>
                        <a:t>Imagen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Imagen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19729"/>
                  </a:ext>
                </a:extLst>
              </a:tr>
              <a:tr h="707343">
                <a:tc>
                  <a:txBody>
                    <a:bodyPr/>
                    <a:lstStyle/>
                    <a:p>
                      <a:r>
                        <a:rPr lang="es-MX" sz="1400" b="0" dirty="0">
                          <a:solidFill>
                            <a:schemeClr val="tx1">
                              <a:lumMod val="95000"/>
                              <a:lumOff val="5000"/>
                            </a:schemeClr>
                          </a:solidFill>
                          <a:latin typeface="Avenir Next LT Pro" panose="020B0504020202020204" pitchFamily="34" charset="0"/>
                        </a:rPr>
                        <a:t>Descripción:</a:t>
                      </a:r>
                    </a:p>
                    <a:p>
                      <a:endParaRPr lang="es-MX" sz="1400" b="0" dirty="0">
                        <a:solidFill>
                          <a:schemeClr val="tx1">
                            <a:lumMod val="95000"/>
                            <a:lumOff val="5000"/>
                          </a:schemeClr>
                        </a:solidFill>
                        <a:latin typeface="Avenir Next LT Pro" panose="020B0504020202020204" pitchFamily="34" charset="0"/>
                      </a:endParaRPr>
                    </a:p>
                    <a:p>
                      <a:r>
                        <a:rPr lang="es-MX" sz="1400" b="0" dirty="0" err="1">
                          <a:solidFill>
                            <a:schemeClr val="tx1">
                              <a:lumMod val="95000"/>
                              <a:lumOff val="5000"/>
                            </a:schemeClr>
                          </a:solidFill>
                          <a:latin typeface="Avenir Next LT Pro" panose="020B0504020202020204" pitchFamily="34" charset="0"/>
                        </a:rPr>
                        <a:t>Buckets</a:t>
                      </a:r>
                      <a:r>
                        <a:rPr lang="es-MX" sz="1400" b="0" dirty="0">
                          <a:solidFill>
                            <a:schemeClr val="tx1">
                              <a:lumMod val="95000"/>
                              <a:lumOff val="5000"/>
                            </a:schemeClr>
                          </a:solidFill>
                          <a:latin typeface="Avenir Next LT Pro" panose="020B0504020202020204" pitchFamily="34" charset="0"/>
                        </a:rPr>
                        <a:t> en GCP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Descripción: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Función para mover la información del local hacia los </a:t>
                      </a:r>
                      <a:r>
                        <a:rPr kumimoji="0" lang="es-MX" sz="1400" b="0" i="0" u="none" strike="noStrike" kern="1200" cap="none" spc="0" normalizeH="0" baseline="0" noProof="0" dirty="0" err="1">
                          <a:ln>
                            <a:noFill/>
                          </a:ln>
                          <a:solidFill>
                            <a:prstClr val="black">
                              <a:lumMod val="95000"/>
                              <a:lumOff val="5000"/>
                            </a:prstClr>
                          </a:solidFill>
                          <a:effectLst/>
                          <a:uLnTx/>
                          <a:uFillTx/>
                          <a:latin typeface="Avenir Next LT Pro" panose="020B0504020202020204" pitchFamily="34" charset="0"/>
                          <a:ea typeface="+mn-ea"/>
                          <a:cs typeface="+mn-cs"/>
                        </a:rPr>
                        <a:t>buckets</a:t>
                      </a: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 en GCP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307598"/>
                  </a:ext>
                </a:extLst>
              </a:tr>
            </a:tbl>
          </a:graphicData>
        </a:graphic>
      </p:graphicFrame>
      <p:sp>
        <p:nvSpPr>
          <p:cNvPr id="23" name="Rectángulo: esquinas redondeadas 63">
            <a:extLst>
              <a:ext uri="{FF2B5EF4-FFF2-40B4-BE49-F238E27FC236}">
                <a16:creationId xmlns:a16="http://schemas.microsoft.com/office/drawing/2014/main" id="{5673E0EA-CA8E-B37C-BEA8-CF9B4E66684A}"/>
              </a:ext>
            </a:extLst>
          </p:cNvPr>
          <p:cNvSpPr/>
          <p:nvPr/>
        </p:nvSpPr>
        <p:spPr>
          <a:xfrm>
            <a:off x="7640127" y="3429000"/>
            <a:ext cx="3261476" cy="476747"/>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60">
            <a:extLst>
              <a:ext uri="{FF2B5EF4-FFF2-40B4-BE49-F238E27FC236}">
                <a16:creationId xmlns:a16="http://schemas.microsoft.com/office/drawing/2014/main" id="{9015DB01-5FDD-C9F9-9B3E-A41EC34FF920}"/>
              </a:ext>
            </a:extLst>
          </p:cNvPr>
          <p:cNvSpPr txBox="1"/>
          <p:nvPr/>
        </p:nvSpPr>
        <p:spPr>
          <a:xfrm>
            <a:off x="7810914" y="3431906"/>
            <a:ext cx="2891711" cy="415498"/>
          </a:xfrm>
          <a:prstGeom prst="rect">
            <a:avLst/>
          </a:prstGeom>
          <a:noFill/>
        </p:spPr>
        <p:txBody>
          <a:bodyPr wrap="square" rtlCol="0">
            <a:spAutoFit/>
          </a:bodyPr>
          <a:lstStyle/>
          <a:p>
            <a:r>
              <a:rPr lang="es-MX" sz="1050" dirty="0">
                <a:solidFill>
                  <a:schemeClr val="bg1"/>
                </a:solidFill>
                <a:latin typeface="Avenir Next LT Pro" panose="020B0504020202020204" pitchFamily="34" charset="0"/>
              </a:rPr>
              <a:t>Se definen procesos de transformación para cada uno de los sets de datos obtenidos</a:t>
            </a:r>
          </a:p>
        </p:txBody>
      </p:sp>
      <p:sp>
        <p:nvSpPr>
          <p:cNvPr id="25" name="Rectángulo: esquinas redondeadas 63">
            <a:extLst>
              <a:ext uri="{FF2B5EF4-FFF2-40B4-BE49-F238E27FC236}">
                <a16:creationId xmlns:a16="http://schemas.microsoft.com/office/drawing/2014/main" id="{E8ADCCFD-3A3D-F7A1-797C-6AAA0CB222E3}"/>
              </a:ext>
            </a:extLst>
          </p:cNvPr>
          <p:cNvSpPr/>
          <p:nvPr/>
        </p:nvSpPr>
        <p:spPr>
          <a:xfrm>
            <a:off x="7738533" y="4011448"/>
            <a:ext cx="3722554" cy="693192"/>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60">
            <a:extLst>
              <a:ext uri="{FF2B5EF4-FFF2-40B4-BE49-F238E27FC236}">
                <a16:creationId xmlns:a16="http://schemas.microsoft.com/office/drawing/2014/main" id="{96C66F8F-B183-C4A9-42FA-F040234C54F6}"/>
              </a:ext>
            </a:extLst>
          </p:cNvPr>
          <p:cNvSpPr txBox="1"/>
          <p:nvPr/>
        </p:nvSpPr>
        <p:spPr>
          <a:xfrm>
            <a:off x="7830621" y="4075007"/>
            <a:ext cx="3602932" cy="577081"/>
          </a:xfrm>
          <a:prstGeom prst="rect">
            <a:avLst/>
          </a:prstGeom>
          <a:noFill/>
        </p:spPr>
        <p:txBody>
          <a:bodyPr wrap="square" rtlCol="0">
            <a:spAutoFit/>
          </a:bodyPr>
          <a:lstStyle/>
          <a:p>
            <a:r>
              <a:rPr lang="es-MX" sz="1050" dirty="0">
                <a:solidFill>
                  <a:schemeClr val="bg1"/>
                </a:solidFill>
                <a:latin typeface="Avenir Next LT Pro" panose="020B0504020202020204" pitchFamily="34" charset="0"/>
              </a:rPr>
              <a:t>Se recopilaron 10 sets de datos que, potencialmente, contienen datos relacionados directa o indirectamente al consumo de agua</a:t>
            </a:r>
          </a:p>
        </p:txBody>
      </p:sp>
      <p:pic>
        <p:nvPicPr>
          <p:cNvPr id="13" name="Picture 12">
            <a:extLst>
              <a:ext uri="{FF2B5EF4-FFF2-40B4-BE49-F238E27FC236}">
                <a16:creationId xmlns:a16="http://schemas.microsoft.com/office/drawing/2014/main" id="{541B831A-AB13-CF4F-6CFF-00E3B86A8196}"/>
              </a:ext>
            </a:extLst>
          </p:cNvPr>
          <p:cNvPicPr>
            <a:picLocks noChangeAspect="1"/>
          </p:cNvPicPr>
          <p:nvPr/>
        </p:nvPicPr>
        <p:blipFill>
          <a:blip r:embed="rId12"/>
          <a:stretch>
            <a:fillRect/>
          </a:stretch>
        </p:blipFill>
        <p:spPr>
          <a:xfrm>
            <a:off x="497945" y="2208460"/>
            <a:ext cx="3883142" cy="3175303"/>
          </a:xfrm>
          <a:prstGeom prst="rect">
            <a:avLst/>
          </a:prstGeom>
        </p:spPr>
      </p:pic>
      <p:sp>
        <p:nvSpPr>
          <p:cNvPr id="27" name="Rectángulo: esquinas redondeadas 63">
            <a:extLst>
              <a:ext uri="{FF2B5EF4-FFF2-40B4-BE49-F238E27FC236}">
                <a16:creationId xmlns:a16="http://schemas.microsoft.com/office/drawing/2014/main" id="{AFFFAF65-3E5A-25D0-5EBC-EC84C0D1BD7E}"/>
              </a:ext>
            </a:extLst>
          </p:cNvPr>
          <p:cNvSpPr/>
          <p:nvPr/>
        </p:nvSpPr>
        <p:spPr>
          <a:xfrm>
            <a:off x="1794934" y="3477235"/>
            <a:ext cx="2421466" cy="167049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8" name="Picture 27">
            <a:extLst>
              <a:ext uri="{FF2B5EF4-FFF2-40B4-BE49-F238E27FC236}">
                <a16:creationId xmlns:a16="http://schemas.microsoft.com/office/drawing/2014/main" id="{DAA82E7C-BA2D-D4D1-181C-56AC4CF968B1}"/>
              </a:ext>
            </a:extLst>
          </p:cNvPr>
          <p:cNvPicPr>
            <a:picLocks noChangeAspect="1"/>
          </p:cNvPicPr>
          <p:nvPr/>
        </p:nvPicPr>
        <p:blipFill>
          <a:blip r:embed="rId13"/>
          <a:stretch>
            <a:fillRect/>
          </a:stretch>
        </p:blipFill>
        <p:spPr>
          <a:xfrm>
            <a:off x="5166781" y="2164952"/>
            <a:ext cx="5441950" cy="3193872"/>
          </a:xfrm>
          <a:prstGeom prst="rect">
            <a:avLst/>
          </a:prstGeom>
        </p:spPr>
      </p:pic>
    </p:spTree>
    <p:extLst>
      <p:ext uri="{BB962C8B-B14F-4D97-AF65-F5344CB8AC3E}">
        <p14:creationId xmlns:p14="http://schemas.microsoft.com/office/powerpoint/2010/main" val="11278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2675732"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Revisión y Datos</a:t>
            </a:r>
            <a:endParaRPr lang="es-MX" b="1" dirty="0">
              <a:solidFill>
                <a:srgbClr val="FF0000"/>
              </a:solidFill>
              <a:latin typeface="Posterama" panose="020B0504020200020000" pitchFamily="34" charset="0"/>
              <a:cs typeface="Posterama" panose="020B0504020200020000" pitchFamily="34" charset="0"/>
            </a:endParaRPr>
          </a:p>
        </p:txBody>
      </p:sp>
      <p:graphicFrame>
        <p:nvGraphicFramePr>
          <p:cNvPr id="2" name="Tabla 3">
            <a:extLst>
              <a:ext uri="{FF2B5EF4-FFF2-40B4-BE49-F238E27FC236}">
                <a16:creationId xmlns:a16="http://schemas.microsoft.com/office/drawing/2014/main" id="{D2D566B2-9FF9-C178-A373-DB03D069F940}"/>
              </a:ext>
            </a:extLst>
          </p:cNvPr>
          <p:cNvGraphicFramePr>
            <a:graphicFrameLocks noGrp="1"/>
          </p:cNvGraphicFramePr>
          <p:nvPr>
            <p:extLst>
              <p:ext uri="{D42A27DB-BD31-4B8C-83A1-F6EECF244321}">
                <p14:modId xmlns:p14="http://schemas.microsoft.com/office/powerpoint/2010/main" val="562699995"/>
              </p:ext>
            </p:extLst>
          </p:nvPr>
        </p:nvGraphicFramePr>
        <p:xfrm>
          <a:off x="205273" y="1474237"/>
          <a:ext cx="11308328" cy="5117391"/>
        </p:xfrm>
        <a:graphic>
          <a:graphicData uri="http://schemas.openxmlformats.org/drawingml/2006/table">
            <a:tbl>
              <a:tblPr firstRow="1" bandRow="1">
                <a:tableStyleId>{5C22544A-7EE6-4342-B048-85BDC9FD1C3A}</a:tableStyleId>
              </a:tblPr>
              <a:tblGrid>
                <a:gridCol w="6652727">
                  <a:extLst>
                    <a:ext uri="{9D8B030D-6E8A-4147-A177-3AD203B41FA5}">
                      <a16:colId xmlns:a16="http://schemas.microsoft.com/office/drawing/2014/main" val="4141900811"/>
                    </a:ext>
                  </a:extLst>
                </a:gridCol>
                <a:gridCol w="4655601">
                  <a:extLst>
                    <a:ext uri="{9D8B030D-6E8A-4147-A177-3AD203B41FA5}">
                      <a16:colId xmlns:a16="http://schemas.microsoft.com/office/drawing/2014/main" val="2698467040"/>
                    </a:ext>
                  </a:extLst>
                </a:gridCol>
              </a:tblGrid>
              <a:tr h="358584">
                <a:tc>
                  <a:txBody>
                    <a:bodyPr/>
                    <a:lstStyle/>
                    <a:p>
                      <a:r>
                        <a:rPr lang="es-MX" sz="1400" b="0" dirty="0">
                          <a:solidFill>
                            <a:schemeClr val="tx1">
                              <a:lumMod val="95000"/>
                              <a:lumOff val="5000"/>
                            </a:schemeClr>
                          </a:solidFill>
                          <a:latin typeface="Avenir Next LT Pro" panose="020B0504020202020204" pitchFamily="34" charset="0"/>
                        </a:rPr>
                        <a:t>Definición de funciones de transformación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Despliegue de funciones en Google Cloud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5945958"/>
                  </a:ext>
                </a:extLst>
              </a:tr>
              <a:tr h="3813927">
                <a:tc>
                  <a:txBody>
                    <a:bodyPr/>
                    <a:lstStyle/>
                    <a:p>
                      <a:r>
                        <a:rPr lang="es-MX" sz="1400" b="0" dirty="0">
                          <a:solidFill>
                            <a:schemeClr val="tx1">
                              <a:lumMod val="95000"/>
                              <a:lumOff val="5000"/>
                            </a:schemeClr>
                          </a:solidFill>
                          <a:latin typeface="Avenir Next LT Pro" panose="020B0504020202020204" pitchFamily="34" charset="0"/>
                        </a:rPr>
                        <a:t>Imagen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Imagen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19729"/>
                  </a:ext>
                </a:extLst>
              </a:tr>
              <a:tr h="707343">
                <a:tc>
                  <a:txBody>
                    <a:bodyPr/>
                    <a:lstStyle/>
                    <a:p>
                      <a:r>
                        <a:rPr lang="es-MX" sz="1400" b="0" dirty="0">
                          <a:solidFill>
                            <a:schemeClr val="tx1">
                              <a:lumMod val="95000"/>
                              <a:lumOff val="5000"/>
                            </a:schemeClr>
                          </a:solidFill>
                          <a:latin typeface="Avenir Next LT Pro" panose="020B0504020202020204" pitchFamily="34" charset="0"/>
                        </a:rPr>
                        <a:t>Descripción:</a:t>
                      </a:r>
                    </a:p>
                    <a:p>
                      <a:endParaRPr lang="es-MX" sz="1400" b="0" dirty="0">
                        <a:solidFill>
                          <a:schemeClr val="tx1">
                            <a:lumMod val="95000"/>
                            <a:lumOff val="5000"/>
                          </a:schemeClr>
                        </a:solidFill>
                        <a:latin typeface="Avenir Next LT Pro" panose="020B05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Desarrollo local de funciones de transformación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Descripción: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Funciones de transformación accionables por eventos en “</a:t>
                      </a:r>
                      <a:r>
                        <a:rPr kumimoji="0" lang="es-MX" sz="1400" b="0" i="0" u="none" strike="noStrike" kern="1200" cap="none" spc="0" normalizeH="0" baseline="0" noProof="0" dirty="0" err="1">
                          <a:ln>
                            <a:noFill/>
                          </a:ln>
                          <a:solidFill>
                            <a:prstClr val="black">
                              <a:lumMod val="95000"/>
                              <a:lumOff val="5000"/>
                            </a:prstClr>
                          </a:solidFill>
                          <a:effectLst/>
                          <a:uLnTx/>
                          <a:uFillTx/>
                          <a:latin typeface="Avenir Next LT Pro" panose="020B0504020202020204" pitchFamily="34" charset="0"/>
                          <a:ea typeface="+mn-ea"/>
                          <a:cs typeface="+mn-cs"/>
                        </a:rPr>
                        <a:t>buckets</a:t>
                      </a: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307598"/>
                  </a:ext>
                </a:extLst>
              </a:tr>
            </a:tbl>
          </a:graphicData>
        </a:graphic>
      </p:graphicFrame>
      <p:pic>
        <p:nvPicPr>
          <p:cNvPr id="13" name="Picture 12">
            <a:extLst>
              <a:ext uri="{FF2B5EF4-FFF2-40B4-BE49-F238E27FC236}">
                <a16:creationId xmlns:a16="http://schemas.microsoft.com/office/drawing/2014/main" id="{55E37FE2-5EA7-A830-3D65-56037A5986AE}"/>
              </a:ext>
            </a:extLst>
          </p:cNvPr>
          <p:cNvPicPr>
            <a:picLocks noChangeAspect="1"/>
          </p:cNvPicPr>
          <p:nvPr/>
        </p:nvPicPr>
        <p:blipFill>
          <a:blip r:embed="rId12"/>
          <a:stretch>
            <a:fillRect/>
          </a:stretch>
        </p:blipFill>
        <p:spPr>
          <a:xfrm>
            <a:off x="285528" y="2245361"/>
            <a:ext cx="6417734" cy="3138402"/>
          </a:xfrm>
          <a:prstGeom prst="rect">
            <a:avLst/>
          </a:prstGeom>
        </p:spPr>
      </p:pic>
      <p:sp>
        <p:nvSpPr>
          <p:cNvPr id="23" name="Rectángulo: esquinas redondeadas 63">
            <a:extLst>
              <a:ext uri="{FF2B5EF4-FFF2-40B4-BE49-F238E27FC236}">
                <a16:creationId xmlns:a16="http://schemas.microsoft.com/office/drawing/2014/main" id="{5673E0EA-CA8E-B37C-BEA8-CF9B4E66684A}"/>
              </a:ext>
            </a:extLst>
          </p:cNvPr>
          <p:cNvSpPr/>
          <p:nvPr/>
        </p:nvSpPr>
        <p:spPr>
          <a:xfrm>
            <a:off x="3178194" y="3466087"/>
            <a:ext cx="3261476" cy="476747"/>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60">
            <a:extLst>
              <a:ext uri="{FF2B5EF4-FFF2-40B4-BE49-F238E27FC236}">
                <a16:creationId xmlns:a16="http://schemas.microsoft.com/office/drawing/2014/main" id="{9015DB01-5FDD-C9F9-9B3E-A41EC34FF920}"/>
              </a:ext>
            </a:extLst>
          </p:cNvPr>
          <p:cNvSpPr txBox="1"/>
          <p:nvPr/>
        </p:nvSpPr>
        <p:spPr>
          <a:xfrm>
            <a:off x="3348981" y="3468993"/>
            <a:ext cx="2891711" cy="415498"/>
          </a:xfrm>
          <a:prstGeom prst="rect">
            <a:avLst/>
          </a:prstGeom>
          <a:noFill/>
        </p:spPr>
        <p:txBody>
          <a:bodyPr wrap="square" rtlCol="0">
            <a:spAutoFit/>
          </a:bodyPr>
          <a:lstStyle/>
          <a:p>
            <a:r>
              <a:rPr lang="es-MX" sz="1050" dirty="0">
                <a:solidFill>
                  <a:schemeClr val="bg1"/>
                </a:solidFill>
                <a:latin typeface="Avenir Next LT Pro" panose="020B0504020202020204" pitchFamily="34" charset="0"/>
              </a:rPr>
              <a:t>Se definen procesos de transformación para cada uno de los sets de datos obtenidos</a:t>
            </a:r>
          </a:p>
        </p:txBody>
      </p:sp>
      <p:pic>
        <p:nvPicPr>
          <p:cNvPr id="1030" name="Picture 6" descr="Python icon - Free download on Iconfinder">
            <a:extLst>
              <a:ext uri="{FF2B5EF4-FFF2-40B4-BE49-F238E27FC236}">
                <a16:creationId xmlns:a16="http://schemas.microsoft.com/office/drawing/2014/main" id="{3B8A258A-AF69-BCD2-E64D-8570479ADA03}"/>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41061" y="4013720"/>
            <a:ext cx="530837" cy="5308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8E12D24-23FD-4D9D-051D-E24766398FEF}"/>
              </a:ext>
            </a:extLst>
          </p:cNvPr>
          <p:cNvPicPr>
            <a:picLocks noChangeAspect="1"/>
          </p:cNvPicPr>
          <p:nvPr/>
        </p:nvPicPr>
        <p:blipFill>
          <a:blip r:embed="rId14"/>
          <a:stretch>
            <a:fillRect/>
          </a:stretch>
        </p:blipFill>
        <p:spPr>
          <a:xfrm>
            <a:off x="7361030" y="2212193"/>
            <a:ext cx="3791479" cy="3100289"/>
          </a:xfrm>
          <a:prstGeom prst="rect">
            <a:avLst/>
          </a:prstGeom>
        </p:spPr>
      </p:pic>
    </p:spTree>
    <p:extLst>
      <p:ext uri="{BB962C8B-B14F-4D97-AF65-F5344CB8AC3E}">
        <p14:creationId xmlns:p14="http://schemas.microsoft.com/office/powerpoint/2010/main" val="390715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3475631"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Proceso de Desarrollo</a:t>
            </a:r>
            <a:endParaRPr lang="es-MX" b="1" dirty="0">
              <a:solidFill>
                <a:srgbClr val="FF0000"/>
              </a:solidFill>
              <a:latin typeface="Posterama" panose="020B0504020200020000" pitchFamily="34" charset="0"/>
              <a:cs typeface="Posterama" panose="020B0504020200020000" pitchFamily="34" charset="0"/>
            </a:endParaRPr>
          </a:p>
        </p:txBody>
      </p:sp>
      <p:graphicFrame>
        <p:nvGraphicFramePr>
          <p:cNvPr id="22" name="Tabla 3">
            <a:extLst>
              <a:ext uri="{FF2B5EF4-FFF2-40B4-BE49-F238E27FC236}">
                <a16:creationId xmlns:a16="http://schemas.microsoft.com/office/drawing/2014/main" id="{2FDD6FB1-B0C8-BC97-81A3-5DD8BFD3B73E}"/>
              </a:ext>
            </a:extLst>
          </p:cNvPr>
          <p:cNvGraphicFramePr>
            <a:graphicFrameLocks noGrp="1"/>
          </p:cNvGraphicFramePr>
          <p:nvPr>
            <p:extLst>
              <p:ext uri="{D42A27DB-BD31-4B8C-83A1-F6EECF244321}">
                <p14:modId xmlns:p14="http://schemas.microsoft.com/office/powerpoint/2010/main" val="1316734262"/>
              </p:ext>
            </p:extLst>
          </p:nvPr>
        </p:nvGraphicFramePr>
        <p:xfrm>
          <a:off x="205272" y="1474237"/>
          <a:ext cx="11775234" cy="5117391"/>
        </p:xfrm>
        <a:graphic>
          <a:graphicData uri="http://schemas.openxmlformats.org/drawingml/2006/table">
            <a:tbl>
              <a:tblPr firstRow="1" bandRow="1">
                <a:tableStyleId>{5C22544A-7EE6-4342-B048-85BDC9FD1C3A}</a:tableStyleId>
              </a:tblPr>
              <a:tblGrid>
                <a:gridCol w="5887617">
                  <a:extLst>
                    <a:ext uri="{9D8B030D-6E8A-4147-A177-3AD203B41FA5}">
                      <a16:colId xmlns:a16="http://schemas.microsoft.com/office/drawing/2014/main" val="2698467040"/>
                    </a:ext>
                  </a:extLst>
                </a:gridCol>
                <a:gridCol w="5887617">
                  <a:extLst>
                    <a:ext uri="{9D8B030D-6E8A-4147-A177-3AD203B41FA5}">
                      <a16:colId xmlns:a16="http://schemas.microsoft.com/office/drawing/2014/main" val="2112271375"/>
                    </a:ext>
                  </a:extLst>
                </a:gridCol>
              </a:tblGrid>
              <a:tr h="358584">
                <a:tc>
                  <a:txBody>
                    <a:bodyPr/>
                    <a:lstStyle/>
                    <a:p>
                      <a:r>
                        <a:rPr lang="es-MX" sz="1400" b="0" dirty="0">
                          <a:solidFill>
                            <a:schemeClr val="tx1">
                              <a:lumMod val="95000"/>
                              <a:lumOff val="5000"/>
                            </a:schemeClr>
                          </a:solidFill>
                          <a:latin typeface="Avenir Next LT Pro" panose="020B0504020202020204" pitchFamily="34" charset="0"/>
                        </a:rPr>
                        <a:t>Etapa almacenamiento pre-HDFS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400" b="0" dirty="0" err="1">
                          <a:solidFill>
                            <a:schemeClr val="tx1">
                              <a:lumMod val="95000"/>
                              <a:lumOff val="5000"/>
                            </a:schemeClr>
                          </a:solidFill>
                          <a:latin typeface="Avenir Next LT Pro" panose="020B0504020202020204" pitchFamily="34" charset="0"/>
                        </a:rPr>
                        <a:t>Cluster</a:t>
                      </a:r>
                      <a:r>
                        <a:rPr lang="es-MX" sz="1400" b="0" dirty="0">
                          <a:solidFill>
                            <a:schemeClr val="tx1">
                              <a:lumMod val="95000"/>
                              <a:lumOff val="5000"/>
                            </a:schemeClr>
                          </a:solidFill>
                          <a:latin typeface="Avenir Next LT Pro" panose="020B0504020202020204" pitchFamily="34" charset="0"/>
                        </a:rPr>
                        <a:t> de HDFS para almacenamiento distribuido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5945958"/>
                  </a:ext>
                </a:extLst>
              </a:tr>
              <a:tr h="3813927">
                <a:tc>
                  <a:txBody>
                    <a:bodyPr/>
                    <a:lstStyle/>
                    <a:p>
                      <a:r>
                        <a:rPr lang="es-MX" sz="1400" b="0" dirty="0">
                          <a:solidFill>
                            <a:schemeClr val="tx1">
                              <a:lumMod val="95000"/>
                              <a:lumOff val="5000"/>
                            </a:schemeClr>
                          </a:solidFill>
                          <a:latin typeface="Avenir Next LT Pro" panose="020B0504020202020204" pitchFamily="34" charset="0"/>
                        </a:rPr>
                        <a:t>Imagen 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1400" b="0" dirty="0">
                          <a:solidFill>
                            <a:schemeClr val="tx1">
                              <a:lumMod val="95000"/>
                              <a:lumOff val="5000"/>
                            </a:schemeClr>
                          </a:solidFill>
                          <a:latin typeface="Avenir Next LT Pro" panose="020B0504020202020204" pitchFamily="34" charset="0"/>
                        </a:rPr>
                        <a:t>Imagen 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19729"/>
                  </a:ext>
                </a:extLst>
              </a:tr>
              <a:tr h="707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Descripción: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Base de datos en Cloud SQL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Descripción: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err="1">
                          <a:ln>
                            <a:noFill/>
                          </a:ln>
                          <a:solidFill>
                            <a:prstClr val="black">
                              <a:lumMod val="95000"/>
                              <a:lumOff val="5000"/>
                            </a:prstClr>
                          </a:solidFill>
                          <a:effectLst/>
                          <a:uLnTx/>
                          <a:uFillTx/>
                          <a:latin typeface="Avenir Next LT Pro" panose="020B0504020202020204" pitchFamily="34" charset="0"/>
                          <a:ea typeface="+mn-ea"/>
                          <a:cs typeface="+mn-cs"/>
                        </a:rPr>
                        <a:t>Cluster</a:t>
                      </a:r>
                      <a:r>
                        <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rPr>
                        <a:t> en </a:t>
                      </a:r>
                      <a:r>
                        <a:rPr kumimoji="0" lang="es-MX" sz="1400" b="0" i="0" u="none" strike="noStrike" kern="1200" cap="none" spc="0" normalizeH="0" baseline="0" noProof="0" dirty="0" err="1">
                          <a:ln>
                            <a:noFill/>
                          </a:ln>
                          <a:solidFill>
                            <a:prstClr val="black">
                              <a:lumMod val="95000"/>
                              <a:lumOff val="5000"/>
                            </a:prstClr>
                          </a:solidFill>
                          <a:effectLst/>
                          <a:uLnTx/>
                          <a:uFillTx/>
                          <a:latin typeface="Avenir Next LT Pro" panose="020B0504020202020204" pitchFamily="34" charset="0"/>
                          <a:ea typeface="+mn-ea"/>
                          <a:cs typeface="+mn-cs"/>
                        </a:rPr>
                        <a:t>Dataproc</a:t>
                      </a:r>
                      <a:endParaRPr kumimoji="0" lang="es-MX" sz="1400" b="0" i="0" u="none" strike="noStrike" kern="1200" cap="none" spc="0" normalizeH="0" baseline="0" noProof="0" dirty="0">
                        <a:ln>
                          <a:noFill/>
                        </a:ln>
                        <a:solidFill>
                          <a:prstClr val="black">
                            <a:lumMod val="95000"/>
                            <a:lumOff val="5000"/>
                          </a:prstClr>
                        </a:solidFill>
                        <a:effectLst/>
                        <a:uLnTx/>
                        <a:uFillTx/>
                        <a:latin typeface="Avenir Next LT Pro" panose="020B0504020202020204" pitchFamily="34"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307598"/>
                  </a:ext>
                </a:extLst>
              </a:tr>
            </a:tbl>
          </a:graphicData>
        </a:graphic>
      </p:graphicFrame>
      <p:pic>
        <p:nvPicPr>
          <p:cNvPr id="4" name="Picture 3">
            <a:extLst>
              <a:ext uri="{FF2B5EF4-FFF2-40B4-BE49-F238E27FC236}">
                <a16:creationId xmlns:a16="http://schemas.microsoft.com/office/drawing/2014/main" id="{FFA8DD3C-828B-579A-92DA-AF59B19CF0EE}"/>
              </a:ext>
            </a:extLst>
          </p:cNvPr>
          <p:cNvPicPr>
            <a:picLocks noChangeAspect="1"/>
          </p:cNvPicPr>
          <p:nvPr/>
        </p:nvPicPr>
        <p:blipFill>
          <a:blip r:embed="rId12"/>
          <a:stretch>
            <a:fillRect/>
          </a:stretch>
        </p:blipFill>
        <p:spPr>
          <a:xfrm>
            <a:off x="429661" y="2420408"/>
            <a:ext cx="4933950" cy="2609850"/>
          </a:xfrm>
          <a:prstGeom prst="rect">
            <a:avLst/>
          </a:prstGeom>
        </p:spPr>
      </p:pic>
      <p:sp>
        <p:nvSpPr>
          <p:cNvPr id="23" name="Rectángulo: esquinas redondeadas 63">
            <a:extLst>
              <a:ext uri="{FF2B5EF4-FFF2-40B4-BE49-F238E27FC236}">
                <a16:creationId xmlns:a16="http://schemas.microsoft.com/office/drawing/2014/main" id="{37416992-7EBC-7118-CDF6-64F06BC55766}"/>
              </a:ext>
            </a:extLst>
          </p:cNvPr>
          <p:cNvSpPr/>
          <p:nvPr/>
        </p:nvSpPr>
        <p:spPr>
          <a:xfrm>
            <a:off x="429661" y="4538133"/>
            <a:ext cx="5124472" cy="2709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Picture 10">
            <a:extLst>
              <a:ext uri="{FF2B5EF4-FFF2-40B4-BE49-F238E27FC236}">
                <a16:creationId xmlns:a16="http://schemas.microsoft.com/office/drawing/2014/main" id="{4062F573-4B38-9B7B-05B4-6A086374B863}"/>
              </a:ext>
            </a:extLst>
          </p:cNvPr>
          <p:cNvPicPr>
            <a:picLocks noChangeAspect="1"/>
          </p:cNvPicPr>
          <p:nvPr/>
        </p:nvPicPr>
        <p:blipFill>
          <a:blip r:embed="rId13"/>
          <a:stretch>
            <a:fillRect/>
          </a:stretch>
        </p:blipFill>
        <p:spPr>
          <a:xfrm>
            <a:off x="6418433" y="2633134"/>
            <a:ext cx="5021174" cy="1964526"/>
          </a:xfrm>
          <a:prstGeom prst="rect">
            <a:avLst/>
          </a:prstGeom>
        </p:spPr>
      </p:pic>
    </p:spTree>
    <p:extLst>
      <p:ext uri="{BB962C8B-B14F-4D97-AF65-F5344CB8AC3E}">
        <p14:creationId xmlns:p14="http://schemas.microsoft.com/office/powerpoint/2010/main" val="222721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ipse 15">
            <a:extLst>
              <a:ext uri="{FF2B5EF4-FFF2-40B4-BE49-F238E27FC236}">
                <a16:creationId xmlns:a16="http://schemas.microsoft.com/office/drawing/2014/main" id="{06C2DAF4-7BDD-451E-06AD-98A6BF551C61}"/>
              </a:ext>
            </a:extLst>
          </p:cNvPr>
          <p:cNvSpPr/>
          <p:nvPr/>
        </p:nvSpPr>
        <p:spPr>
          <a:xfrm>
            <a:off x="793299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1D5F9383-AA47-9795-F6E5-9C4E960D88E0}"/>
              </a:ext>
            </a:extLst>
          </p:cNvPr>
          <p:cNvSpPr/>
          <p:nvPr/>
        </p:nvSpPr>
        <p:spPr>
          <a:xfrm>
            <a:off x="866952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78AE790D-1BC0-962D-737F-C9AB1DCB29F2}"/>
              </a:ext>
            </a:extLst>
          </p:cNvPr>
          <p:cNvSpPr/>
          <p:nvPr/>
        </p:nvSpPr>
        <p:spPr>
          <a:xfrm>
            <a:off x="940605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7B1C0FC1-C4C6-D16C-7A6A-43C31513DC35}"/>
              </a:ext>
            </a:extLst>
          </p:cNvPr>
          <p:cNvSpPr/>
          <p:nvPr/>
        </p:nvSpPr>
        <p:spPr>
          <a:xfrm>
            <a:off x="10142589" y="625721"/>
            <a:ext cx="634482" cy="634482"/>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E563CA32-41A2-8D2D-A36E-70479D8BE085}"/>
              </a:ext>
            </a:extLst>
          </p:cNvPr>
          <p:cNvSpPr/>
          <p:nvPr/>
        </p:nvSpPr>
        <p:spPr>
          <a:xfrm>
            <a:off x="10879119" y="625721"/>
            <a:ext cx="634482" cy="634482"/>
          </a:xfrm>
          <a:prstGeom prst="ellipse">
            <a:avLst/>
          </a:prstGeom>
          <a:solidFill>
            <a:schemeClr val="bg1">
              <a:lumMod val="8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57AD63-092B-4A0D-8F46-26B7BE063882}"/>
              </a:ext>
            </a:extLst>
          </p:cNvPr>
          <p:cNvSpPr txBox="1"/>
          <p:nvPr/>
        </p:nvSpPr>
        <p:spPr>
          <a:xfrm>
            <a:off x="205273" y="0"/>
            <a:ext cx="3449727" cy="307777"/>
          </a:xfrm>
          <a:prstGeom prst="rect">
            <a:avLst/>
          </a:prstGeom>
          <a:noFill/>
        </p:spPr>
        <p:txBody>
          <a:bodyPr wrap="none" rtlCol="0">
            <a:spAutoFit/>
          </a:bodyPr>
          <a:lstStyle/>
          <a:p>
            <a:r>
              <a:rPr lang="es-MX" sz="1400" dirty="0">
                <a:latin typeface="Avenir Next LT Pro" panose="020B0504020202020204" pitchFamily="34" charset="0"/>
              </a:rPr>
              <a:t>Maestría en Ciencia de Datos </a:t>
            </a:r>
            <a:r>
              <a:rPr lang="es-MX" sz="1400" b="1" dirty="0">
                <a:latin typeface="Avenir Next LT Pro" panose="020B0504020202020204" pitchFamily="34" charset="0"/>
              </a:rPr>
              <a:t>| Big Data</a:t>
            </a:r>
          </a:p>
        </p:txBody>
      </p:sp>
      <p:sp>
        <p:nvSpPr>
          <p:cNvPr id="14" name="CuadroTexto 13">
            <a:extLst>
              <a:ext uri="{FF2B5EF4-FFF2-40B4-BE49-F238E27FC236}">
                <a16:creationId xmlns:a16="http://schemas.microsoft.com/office/drawing/2014/main" id="{9387FA35-7A5B-4CB1-AC97-1FE9B6F6A11E}"/>
              </a:ext>
            </a:extLst>
          </p:cNvPr>
          <p:cNvSpPr txBox="1"/>
          <p:nvPr/>
        </p:nvSpPr>
        <p:spPr>
          <a:xfrm>
            <a:off x="205273" y="430046"/>
            <a:ext cx="4685898" cy="707886"/>
          </a:xfrm>
          <a:prstGeom prst="rect">
            <a:avLst/>
          </a:prstGeom>
          <a:noFill/>
        </p:spPr>
        <p:txBody>
          <a:bodyPr wrap="none" rtlCol="0">
            <a:spAutoFit/>
          </a:bodyPr>
          <a:lstStyle/>
          <a:p>
            <a:r>
              <a:rPr lang="es-MX" sz="4000" b="1" dirty="0">
                <a:latin typeface="Posterama" panose="020B0504020200020000" pitchFamily="34" charset="0"/>
                <a:cs typeface="Posterama" panose="020B0504020200020000" pitchFamily="34" charset="0"/>
              </a:rPr>
              <a:t>Consumo de Agua</a:t>
            </a:r>
            <a:endParaRPr lang="es-MX" sz="3200" b="1" dirty="0">
              <a:latin typeface="Posterama" panose="020B0504020200020000" pitchFamily="34" charset="0"/>
              <a:cs typeface="Posterama" panose="020B0504020200020000" pitchFamily="34" charset="0"/>
            </a:endParaRPr>
          </a:p>
        </p:txBody>
      </p:sp>
      <p:sp>
        <p:nvSpPr>
          <p:cNvPr id="9" name="Rectángulo 8">
            <a:extLst>
              <a:ext uri="{FF2B5EF4-FFF2-40B4-BE49-F238E27FC236}">
                <a16:creationId xmlns:a16="http://schemas.microsoft.com/office/drawing/2014/main" id="{E100FE4A-E733-42A8-8770-E12D6457F8B8}"/>
              </a:ext>
            </a:extLst>
          </p:cNvPr>
          <p:cNvSpPr/>
          <p:nvPr/>
        </p:nvSpPr>
        <p:spPr>
          <a:xfrm>
            <a:off x="0" y="-1"/>
            <a:ext cx="205273" cy="12602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Gráfico 2" descr="Aspiración con relleno sólido">
            <a:extLst>
              <a:ext uri="{FF2B5EF4-FFF2-40B4-BE49-F238E27FC236}">
                <a16:creationId xmlns:a16="http://schemas.microsoft.com/office/drawing/2014/main" id="{47C2F894-2624-F22E-F782-3BD3EA202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360" y="672962"/>
            <a:ext cx="540000" cy="540000"/>
          </a:xfrm>
          <a:prstGeom prst="rect">
            <a:avLst/>
          </a:prstGeom>
        </p:spPr>
      </p:pic>
      <p:pic>
        <p:nvPicPr>
          <p:cNvPr id="6" name="Gráfico 5" descr="Prueba ficticia con relleno sólido">
            <a:extLst>
              <a:ext uri="{FF2B5EF4-FFF2-40B4-BE49-F238E27FC236}">
                <a16:creationId xmlns:a16="http://schemas.microsoft.com/office/drawing/2014/main" id="{A9AA8FBE-A201-B2F9-F2CB-A2F71573D7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9830" y="672962"/>
            <a:ext cx="540000" cy="540000"/>
          </a:xfrm>
          <a:prstGeom prst="rect">
            <a:avLst/>
          </a:prstGeom>
        </p:spPr>
      </p:pic>
      <p:pic>
        <p:nvPicPr>
          <p:cNvPr id="10" name="Gráfico 9" descr="Investigación con relleno sólido">
            <a:extLst>
              <a:ext uri="{FF2B5EF4-FFF2-40B4-BE49-F238E27FC236}">
                <a16:creationId xmlns:a16="http://schemas.microsoft.com/office/drawing/2014/main" id="{4069F123-9C9F-FA63-F93E-C1C2A667E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3300" y="672962"/>
            <a:ext cx="540000" cy="540000"/>
          </a:xfrm>
          <a:prstGeom prst="rect">
            <a:avLst/>
          </a:prstGeom>
        </p:spPr>
      </p:pic>
      <p:pic>
        <p:nvPicPr>
          <p:cNvPr id="12" name="Gráfico 11" descr="Gafas 3D con relleno sólido">
            <a:extLst>
              <a:ext uri="{FF2B5EF4-FFF2-40B4-BE49-F238E27FC236}">
                <a16:creationId xmlns:a16="http://schemas.microsoft.com/office/drawing/2014/main" id="{6FB4C88F-1676-0A7E-A4CB-4527060D20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6770" y="672962"/>
            <a:ext cx="540000" cy="540000"/>
          </a:xfrm>
          <a:prstGeom prst="rect">
            <a:avLst/>
          </a:prstGeom>
        </p:spPr>
      </p:pic>
      <p:pic>
        <p:nvPicPr>
          <p:cNvPr id="15" name="Gráfico 14" descr="Completado con relleno sólido">
            <a:extLst>
              <a:ext uri="{FF2B5EF4-FFF2-40B4-BE49-F238E27FC236}">
                <a16:creationId xmlns:a16="http://schemas.microsoft.com/office/drawing/2014/main" id="{2C89C028-EFA5-166F-DA8F-B0D445F362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0240" y="672962"/>
            <a:ext cx="540000" cy="540000"/>
          </a:xfrm>
          <a:prstGeom prst="rect">
            <a:avLst/>
          </a:prstGeom>
        </p:spPr>
      </p:pic>
      <p:sp>
        <p:nvSpPr>
          <p:cNvPr id="21" name="CuadroTexto 20">
            <a:extLst>
              <a:ext uri="{FF2B5EF4-FFF2-40B4-BE49-F238E27FC236}">
                <a16:creationId xmlns:a16="http://schemas.microsoft.com/office/drawing/2014/main" id="{6960104B-D4A6-F0F4-B9C5-F37524149035}"/>
              </a:ext>
            </a:extLst>
          </p:cNvPr>
          <p:cNvSpPr txBox="1"/>
          <p:nvPr/>
        </p:nvSpPr>
        <p:spPr>
          <a:xfrm>
            <a:off x="7932999" y="60582"/>
            <a:ext cx="3475631" cy="461665"/>
          </a:xfrm>
          <a:prstGeom prst="rect">
            <a:avLst/>
          </a:prstGeom>
          <a:noFill/>
        </p:spPr>
        <p:txBody>
          <a:bodyPr wrap="none" rtlCol="0">
            <a:spAutoFit/>
          </a:bodyPr>
          <a:lstStyle/>
          <a:p>
            <a:r>
              <a:rPr lang="es-MX" sz="2400" b="1" dirty="0">
                <a:solidFill>
                  <a:srgbClr val="FF0000"/>
                </a:solidFill>
                <a:latin typeface="Posterama" panose="020B0504020200020000" pitchFamily="34" charset="0"/>
                <a:cs typeface="Posterama" panose="020B0504020200020000" pitchFamily="34" charset="0"/>
              </a:rPr>
              <a:t>Proceso de Desarrollo</a:t>
            </a:r>
            <a:endParaRPr lang="es-MX" b="1" dirty="0">
              <a:solidFill>
                <a:srgbClr val="FF0000"/>
              </a:solidFill>
              <a:latin typeface="Posterama" panose="020B0504020200020000" pitchFamily="34" charset="0"/>
              <a:cs typeface="Posterama" panose="020B0504020200020000" pitchFamily="34" charset="0"/>
            </a:endParaRPr>
          </a:p>
        </p:txBody>
      </p:sp>
      <p:graphicFrame>
        <p:nvGraphicFramePr>
          <p:cNvPr id="22" name="Tabla 3">
            <a:extLst>
              <a:ext uri="{FF2B5EF4-FFF2-40B4-BE49-F238E27FC236}">
                <a16:creationId xmlns:a16="http://schemas.microsoft.com/office/drawing/2014/main" id="{2FDD6FB1-B0C8-BC97-81A3-5DD8BFD3B73E}"/>
              </a:ext>
            </a:extLst>
          </p:cNvPr>
          <p:cNvGraphicFramePr>
            <a:graphicFrameLocks noGrp="1"/>
          </p:cNvGraphicFramePr>
          <p:nvPr>
            <p:extLst>
              <p:ext uri="{D42A27DB-BD31-4B8C-83A1-F6EECF244321}">
                <p14:modId xmlns:p14="http://schemas.microsoft.com/office/powerpoint/2010/main" val="960083032"/>
              </p:ext>
            </p:extLst>
          </p:nvPr>
        </p:nvGraphicFramePr>
        <p:xfrm>
          <a:off x="205272" y="1474237"/>
          <a:ext cx="11775234" cy="4926563"/>
        </p:xfrm>
        <a:graphic>
          <a:graphicData uri="http://schemas.openxmlformats.org/drawingml/2006/table">
            <a:tbl>
              <a:tblPr firstRow="1" bandRow="1">
                <a:tableStyleId>{5C22544A-7EE6-4342-B048-85BDC9FD1C3A}</a:tableStyleId>
              </a:tblPr>
              <a:tblGrid>
                <a:gridCol w="5887617">
                  <a:extLst>
                    <a:ext uri="{9D8B030D-6E8A-4147-A177-3AD203B41FA5}">
                      <a16:colId xmlns:a16="http://schemas.microsoft.com/office/drawing/2014/main" val="2698467040"/>
                    </a:ext>
                  </a:extLst>
                </a:gridCol>
                <a:gridCol w="5887617">
                  <a:extLst>
                    <a:ext uri="{9D8B030D-6E8A-4147-A177-3AD203B41FA5}">
                      <a16:colId xmlns:a16="http://schemas.microsoft.com/office/drawing/2014/main" val="2112271375"/>
                    </a:ext>
                  </a:extLst>
                </a:gridCol>
              </a:tblGrid>
              <a:tr h="4926563">
                <a:tc>
                  <a:txBody>
                    <a:bodyPr/>
                    <a:lstStyle/>
                    <a:p>
                      <a:pPr algn="ctr"/>
                      <a:endParaRPr lang="es-MX" sz="9600" b="0" dirty="0">
                        <a:solidFill>
                          <a:schemeClr val="bg1"/>
                        </a:solidFill>
                        <a:latin typeface="Posterama" panose="020B0504020200020000" pitchFamily="34" charset="0"/>
                        <a:cs typeface="Posterama" panose="020B0504020200020000"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s-MX" sz="1400" b="0" dirty="0">
                        <a:solidFill>
                          <a:schemeClr val="tx1">
                            <a:lumMod val="95000"/>
                            <a:lumOff val="5000"/>
                          </a:schemeClr>
                        </a:solidFill>
                        <a:latin typeface="Avenir Next LT Pro" panose="020B05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19729"/>
                  </a:ext>
                </a:extLst>
              </a:tr>
            </a:tbl>
          </a:graphicData>
        </a:graphic>
      </p:graphicFrame>
      <p:pic>
        <p:nvPicPr>
          <p:cNvPr id="8" name="Picture 7">
            <a:extLst>
              <a:ext uri="{FF2B5EF4-FFF2-40B4-BE49-F238E27FC236}">
                <a16:creationId xmlns:a16="http://schemas.microsoft.com/office/drawing/2014/main" id="{1DA6B1CD-5506-6E58-2C9B-AC03750F6275}"/>
              </a:ext>
            </a:extLst>
          </p:cNvPr>
          <p:cNvPicPr>
            <a:picLocks noChangeAspect="1"/>
          </p:cNvPicPr>
          <p:nvPr/>
        </p:nvPicPr>
        <p:blipFill rotWithShape="1">
          <a:blip r:embed="rId12"/>
          <a:srcRect l="17746" t="51" r="19321" b="-4355"/>
          <a:stretch/>
        </p:blipFill>
        <p:spPr>
          <a:xfrm>
            <a:off x="6096000" y="1473704"/>
            <a:ext cx="5884506" cy="5140597"/>
          </a:xfrm>
          <a:prstGeom prst="rect">
            <a:avLst/>
          </a:prstGeom>
        </p:spPr>
      </p:pic>
      <p:sp>
        <p:nvSpPr>
          <p:cNvPr id="24" name="CuadroTexto 60">
            <a:extLst>
              <a:ext uri="{FF2B5EF4-FFF2-40B4-BE49-F238E27FC236}">
                <a16:creationId xmlns:a16="http://schemas.microsoft.com/office/drawing/2014/main" id="{ED5E6B29-8AB9-C190-E388-F5F06E398A98}"/>
              </a:ext>
            </a:extLst>
          </p:cNvPr>
          <p:cNvSpPr txBox="1"/>
          <p:nvPr/>
        </p:nvSpPr>
        <p:spPr>
          <a:xfrm>
            <a:off x="301603" y="3429000"/>
            <a:ext cx="5698066" cy="923330"/>
          </a:xfrm>
          <a:prstGeom prst="rect">
            <a:avLst/>
          </a:prstGeom>
          <a:noFill/>
        </p:spPr>
        <p:txBody>
          <a:bodyPr wrap="square" rtlCol="0">
            <a:spAutoFit/>
          </a:bodyPr>
          <a:lstStyle/>
          <a:p>
            <a:pPr algn="ctr"/>
            <a:r>
              <a:rPr lang="es-MX" sz="5400" b="0" dirty="0">
                <a:solidFill>
                  <a:schemeClr val="bg1"/>
                </a:solidFill>
                <a:latin typeface="Avenir Next LT Pro" panose="020B0504020202020204" pitchFamily="34" charset="0"/>
                <a:cs typeface="Posterama" panose="020B0504020200020000" pitchFamily="34" charset="0"/>
              </a:rPr>
              <a:t>Hora de la Demo</a:t>
            </a:r>
          </a:p>
        </p:txBody>
      </p:sp>
    </p:spTree>
    <p:extLst>
      <p:ext uri="{BB962C8B-B14F-4D97-AF65-F5344CB8AC3E}">
        <p14:creationId xmlns:p14="http://schemas.microsoft.com/office/powerpoint/2010/main" val="362828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2531</TotalTime>
  <Words>1005</Words>
  <Application>Microsoft Macintosh PowerPoint</Application>
  <PresentationFormat>Widescreen</PresentationFormat>
  <Paragraphs>197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Calibri Light</vt:lpstr>
      <vt:lpstr>Cambria Math</vt:lpstr>
      <vt:lpstr>Posterama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Rubio</dc:creator>
  <cp:lastModifiedBy>Ivan Rojas Gonzalez (irojasgo)</cp:lastModifiedBy>
  <cp:revision>14</cp:revision>
  <dcterms:created xsi:type="dcterms:W3CDTF">2022-04-18T21:37:41Z</dcterms:created>
  <dcterms:modified xsi:type="dcterms:W3CDTF">2022-05-21T17:36:49Z</dcterms:modified>
</cp:coreProperties>
</file>